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4"/>
  </p:notesMasterIdLst>
  <p:handoutMasterIdLst>
    <p:handoutMasterId r:id="rId25"/>
  </p:handoutMasterIdLst>
  <p:sldIdLst>
    <p:sldId id="709" r:id="rId2"/>
    <p:sldId id="710" r:id="rId3"/>
    <p:sldId id="722" r:id="rId4"/>
    <p:sldId id="711" r:id="rId5"/>
    <p:sldId id="712" r:id="rId6"/>
    <p:sldId id="714" r:id="rId7"/>
    <p:sldId id="715" r:id="rId8"/>
    <p:sldId id="717" r:id="rId9"/>
    <p:sldId id="719" r:id="rId10"/>
    <p:sldId id="701" r:id="rId11"/>
    <p:sldId id="729" r:id="rId12"/>
    <p:sldId id="725" r:id="rId13"/>
    <p:sldId id="731" r:id="rId14"/>
    <p:sldId id="730" r:id="rId15"/>
    <p:sldId id="704" r:id="rId16"/>
    <p:sldId id="726" r:id="rId17"/>
    <p:sldId id="727" r:id="rId18"/>
    <p:sldId id="723" r:id="rId19"/>
    <p:sldId id="705" r:id="rId20"/>
    <p:sldId id="706" r:id="rId21"/>
    <p:sldId id="707" r:id="rId22"/>
    <p:sldId id="708" r:id="rId23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Ø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Ø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Ø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Ø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Ø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99"/>
    <a:srgbClr val="003399"/>
    <a:srgbClr val="0066CC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3606" autoAdjust="0"/>
  </p:normalViewPr>
  <p:slideViewPr>
    <p:cSldViewPr>
      <p:cViewPr varScale="1">
        <p:scale>
          <a:sx n="88" d="100"/>
          <a:sy n="88" d="100"/>
        </p:scale>
        <p:origin x="76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8"/>
    </p:cViewPr>
  </p:sorterViewPr>
  <p:notesViewPr>
    <p:cSldViewPr>
      <p:cViewPr varScale="1">
        <p:scale>
          <a:sx n="69" d="100"/>
          <a:sy n="69" d="100"/>
        </p:scale>
        <p:origin x="-2832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8B36750-D376-44C8-AD6D-2781980D7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7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CDC6D5DB-8C66-4BDF-B6E4-B93B35409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D4C70-6F03-486F-895B-9A05E466DF13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42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F57839-FF9D-4F4F-A7D6-FED5C7860CB2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32996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AEAE4D-F7CA-4899-8897-AB72E17BBA95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37474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8259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37803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69099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95930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66769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06156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AEAE4D-F7CA-4899-8897-AB72E17BBA95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99065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F57839-FF9D-4F4F-A7D6-FED5C7860CB2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2804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General agreement that household make costly financial mistakes so there has been extensive policy effort to help</a:t>
            </a:r>
          </a:p>
          <a:p>
            <a:r>
              <a:rPr lang="en-US" altLang="en-US" dirty="0"/>
              <a:t>	Financial literacy courses, in and out of school.  Area specific education e.g. mortgage education/counselling</a:t>
            </a:r>
          </a:p>
          <a:p>
            <a:r>
              <a:rPr lang="en-US" altLang="en-US" dirty="0"/>
              <a:t>	Enhanced disclosure</a:t>
            </a:r>
          </a:p>
          <a:p>
            <a:r>
              <a:rPr lang="en-US" altLang="en-US" dirty="0"/>
              <a:t>	Protective legislation – Consumer Financial Protection Bureau</a:t>
            </a:r>
          </a:p>
          <a:p>
            <a:r>
              <a:rPr lang="en-US" altLang="en-US" dirty="0"/>
              <a:t>	Robo advice</a:t>
            </a:r>
          </a:p>
          <a:p>
            <a:endParaRPr lang="en-US" altLang="en-US" dirty="0"/>
          </a:p>
          <a:p>
            <a:r>
              <a:rPr lang="en-US" altLang="en-US" dirty="0"/>
              <a:t>Pew Research – TV almost three times more popular than print media (the focus of most academic research in finance).  More important than internet even today.</a:t>
            </a:r>
          </a:p>
          <a:p>
            <a:endParaRPr lang="en-US" altLang="en-US" dirty="0"/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Keys, Pope and Pope JFE 2016: 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20% of unconstrained households for whom refinancing was optimal had not done so. 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The median household would save $160/month over the remaining life of the loan</a:t>
            </a:r>
          </a:p>
          <a:p>
            <a:r>
              <a:rPr lang="en-AU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PV ~ $12,000 saving</a:t>
            </a:r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A2F53-E4C4-449B-8EC6-EF1A35580448}" type="slidenum">
              <a:rPr lang="en-US" altLang="en-US" sz="1200" smtClean="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4714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98259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9B0C69-0B7E-453B-B413-6117A2244A45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838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AEAE4D-F7CA-4899-8897-AB72E17BBA95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8778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About 44,000 zip codes in the US</a:t>
            </a:r>
          </a:p>
          <a:p>
            <a:r>
              <a:rPr lang="en-US" altLang="en-US" dirty="0"/>
              <a:t>About 10,000 local cable systems</a:t>
            </a:r>
          </a:p>
          <a:p>
            <a:r>
              <a:rPr lang="en-US" altLang="en-US" dirty="0"/>
              <a:t>Each system has about 4 zip codes</a:t>
            </a:r>
          </a:p>
          <a:p>
            <a:r>
              <a:rPr lang="en-US" altLang="en-US" dirty="0"/>
              <a:t>Each county has about 14 zip codes</a:t>
            </a:r>
          </a:p>
          <a:p>
            <a:r>
              <a:rPr lang="en-US" altLang="en-US" dirty="0"/>
              <a:t>We are comparing 4 zip codes with neighboring zip codes in the same county in the same year</a:t>
            </a:r>
          </a:p>
          <a:p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1EB47D-8FD0-453E-9521-08A4E551EC6B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1235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1EB47D-8FD0-453E-9521-08A4E551EC6B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606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Comparison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shopping: additional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13 basis points when a loan is refinanced—consistent with more shopping. This translates to a further $11 reduction in monthly repayments which equates to $3,190 in savings over the remaining life of the loan or approximately $1,853 in present value terms.</a:t>
            </a:r>
            <a:endParaRPr lang="en-AU" sz="1200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AEAE4D-F7CA-4899-8897-AB72E17BBA95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272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F57839-FF9D-4F4F-A7D6-FED5C7860CB2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800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Conducted quarterly by the Consumer Financial Protection Bureau since 2014, the NMSO covers a nationally representative sample of first-lien residential mortgages originated in the prior quarter</a:t>
            </a:r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76ADD-1FF1-4A29-8A6E-253C8E41EFFD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2220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76ADD-1FF1-4A29-8A6E-253C8E41EFFD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5164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771525" y="3733800"/>
            <a:ext cx="7467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5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8629-25ED-495E-9EAD-AF312DD8A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A5A8-4281-473C-9FC0-FD465C73F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88EC1-E504-4FF1-B00A-59126074B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5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2240-CB3D-4F94-9529-4F7DAE93C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2AD3-682E-4466-B16E-95BF4667C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84FE-6435-42F3-973E-DF6D0B37A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4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600C4-A204-40C1-9D1C-99B7773E9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6CF8-2A7D-4547-8B0C-95EC1D17E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C9B5-A651-46E9-8C61-0C2D14151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6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AC71-9201-4A96-80C0-27F691B4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886F-21EB-4D68-87A1-84FD8C79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37BA-6621-4EA3-BC25-7ADFF12C4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2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EAB1-911B-4106-ACFF-A5FCA4748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6040-F4A0-4497-8AD2-B93E9821F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5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2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248400"/>
            <a:ext cx="548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40C4706-DEF6-4EB0-877F-D63C77BE1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762000" y="1295400"/>
            <a:ext cx="7467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  <p:sldLayoutId id="2147484951" r:id="rId13"/>
    <p:sldLayoutId id="2147484952" r:id="rId14"/>
    <p:sldLayoutId id="214748495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9712" y="3992562"/>
            <a:ext cx="8382000" cy="1752600"/>
          </a:xfrm>
        </p:spPr>
        <p:txBody>
          <a:bodyPr/>
          <a:lstStyle/>
          <a:p>
            <a:pPr eaLnBrk="1" hangingPunct="1"/>
            <a:r>
              <a:rPr lang="en-US" altLang="en-US" sz="1000" dirty="0"/>
              <a:t/>
            </a:r>
            <a:br>
              <a:rPr lang="en-US" altLang="en-US" sz="1000" dirty="0"/>
            </a:br>
            <a:endParaRPr lang="en-US" altLang="en-US" sz="1000" dirty="0"/>
          </a:p>
          <a:p>
            <a:pPr algn="l" eaLnBrk="1" hangingPunct="1"/>
            <a:r>
              <a:rPr lang="en-US" altLang="en-US" b="1" dirty="0"/>
              <a:t>   Lin Hu</a:t>
            </a:r>
            <a:r>
              <a:rPr lang="en-US" altLang="en-US" sz="2600" dirty="0"/>
              <a:t>   </a:t>
            </a:r>
            <a:r>
              <a:rPr lang="en-US" altLang="en-US" b="1" dirty="0"/>
              <a:t>Kun Li   Phong Ngo</a:t>
            </a:r>
            <a:r>
              <a:rPr lang="en-US" altLang="en-US" sz="2600" dirty="0"/>
              <a:t>	     </a:t>
            </a:r>
            <a:r>
              <a:rPr lang="en-US" altLang="en-US" b="1" dirty="0"/>
              <a:t>Denis Sosyura</a:t>
            </a:r>
          </a:p>
          <a:p>
            <a:pPr algn="l" eaLnBrk="1" hangingPunct="1"/>
            <a:endParaRPr lang="en-US" altLang="en-US" sz="1000" dirty="0"/>
          </a:p>
          <a:p>
            <a:pPr algn="l" eaLnBrk="1" hangingPunct="1"/>
            <a:r>
              <a:rPr lang="en-US" altLang="en-US" sz="2000" dirty="0"/>
              <a:t>        Australian National University 	   Arizona State University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1200" dirty="0"/>
              <a:t/>
            </a:r>
            <a:br>
              <a:rPr lang="en-US" altLang="en-US" sz="1200" dirty="0"/>
            </a:br>
            <a:endParaRPr lang="en-US" altLang="en-US" sz="1200" dirty="0"/>
          </a:p>
          <a:p>
            <a:pPr eaLnBrk="1" hangingPunct="1"/>
            <a:r>
              <a:rPr lang="en-US" altLang="en-US" sz="1200" dirty="0"/>
              <a:t/>
            </a:r>
            <a:br>
              <a:rPr lang="en-US" altLang="en-US" sz="1200" dirty="0"/>
            </a:br>
            <a:endParaRPr lang="en-US" altLang="en-US" sz="2200" dirty="0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76200" y="1371600"/>
            <a:ext cx="876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/>
              <a:t>Financial Media as a Money Doctor</a:t>
            </a:r>
            <a:r>
              <a:rPr lang="en-US" altLang="en-US" sz="2800" b="1" dirty="0" smtClean="0"/>
              <a:t>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00" b="1" dirty="0" smtClean="0"/>
              <a:t> </a:t>
            </a:r>
            <a:endParaRPr lang="en-US" altLang="en-US" sz="3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7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/>
              <a:t>Evidence from Refinancing Decisions</a:t>
            </a:r>
            <a:r>
              <a:rPr lang="en-US" altLang="en-US" sz="2600" b="1" dirty="0"/>
              <a:t> </a:t>
            </a:r>
          </a:p>
        </p:txBody>
      </p:sp>
      <p:pic>
        <p:nvPicPr>
          <p:cNvPr id="1034" name="Picture 10" descr="Image result for asu wp carey school of busines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76" y="5385887"/>
            <a:ext cx="1729723" cy="9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Image result for foster school of busines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0" descr="Image result for foster school of busines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8" descr="Research Fellow - Job in Canberra &amp; ACT - The Australian Nationa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5452938"/>
            <a:ext cx="1219200" cy="6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1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76200" y="1371600"/>
            <a:ext cx="876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 smtClean="0">
                <a:solidFill>
                  <a:srgbClr val="C00000"/>
                </a:solidFill>
              </a:rPr>
              <a:t>2. Main Results</a:t>
            </a:r>
            <a:r>
              <a:rPr lang="en-US" altLang="en-US" sz="2600" b="1" dirty="0" smtClean="0"/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600" b="1" dirty="0" smtClean="0"/>
              <a:t>Entry of Financial TV and Refinancing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87281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360BD-45C1-4590-BCB7-45431977F80C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3724" y="-121133"/>
            <a:ext cx="8472487" cy="7921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Selection: The Drivers of</a:t>
            </a:r>
            <a:r>
              <a:rPr lang="en-US" altLang="en-US" sz="3000" dirty="0" smtClean="0"/>
              <a:t> </a:t>
            </a:r>
            <a:r>
              <a:rPr lang="en-US" altLang="en-US" sz="3000" dirty="0" smtClean="0"/>
              <a:t>Fox </a:t>
            </a:r>
            <a:r>
              <a:rPr lang="en-US" altLang="en-US" sz="3000" dirty="0" smtClean="0"/>
              <a:t>Business </a:t>
            </a:r>
            <a:r>
              <a:rPr lang="en-US" altLang="en-US" sz="3000" dirty="0" smtClean="0"/>
              <a:t>Entry</a:t>
            </a:r>
            <a:endParaRPr lang="en-US" altLang="en-US" sz="3000" dirty="0" smtClean="0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189411" y="587375"/>
            <a:ext cx="86868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638174" y="1143000"/>
            <a:ext cx="7667626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329527"/>
              </p:ext>
            </p:extLst>
          </p:nvPr>
        </p:nvGraphicFramePr>
        <p:xfrm>
          <a:off x="404036" y="528068"/>
          <a:ext cx="3962397" cy="5204110"/>
        </p:xfrm>
        <a:graphic>
          <a:graphicData uri="http://schemas.openxmlformats.org/drawingml/2006/table">
            <a:tbl>
              <a:tblPr firstRow="1" firstCol="1" bandRow="1"/>
              <a:tblGrid>
                <a:gridCol w="1986744">
                  <a:extLst>
                    <a:ext uri="{9D8B030D-6E8A-4147-A177-3AD203B41FA5}">
                      <a16:colId xmlns:a16="http://schemas.microsoft.com/office/drawing/2014/main" val="736453777"/>
                    </a:ext>
                  </a:extLst>
                </a:gridCol>
                <a:gridCol w="658551">
                  <a:extLst>
                    <a:ext uri="{9D8B030D-6E8A-4147-A177-3AD203B41FA5}">
                      <a16:colId xmlns:a16="http://schemas.microsoft.com/office/drawing/2014/main" val="2540684164"/>
                    </a:ext>
                  </a:extLst>
                </a:gridCol>
                <a:gridCol w="658551">
                  <a:extLst>
                    <a:ext uri="{9D8B030D-6E8A-4147-A177-3AD203B41FA5}">
                      <a16:colId xmlns:a16="http://schemas.microsoft.com/office/drawing/2014/main" val="723646114"/>
                    </a:ext>
                  </a:extLst>
                </a:gridCol>
                <a:gridCol w="658551">
                  <a:extLst>
                    <a:ext uri="{9D8B030D-6E8A-4147-A177-3AD203B41FA5}">
                      <a16:colId xmlns:a16="http://schemas.microsoft.com/office/drawing/2014/main" val="1148441760"/>
                    </a:ext>
                  </a:extLst>
                </a:gridCol>
              </a:tblGrid>
              <a:tr h="265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zh-CN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DMA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Zip-code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242277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836834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Log(Number of applications)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0.00152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-0.0169**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-0.00322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436140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zh-CN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(0.0253)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(0.00734)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(0.00293)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25"/>
                  </a:ext>
                </a:extLst>
              </a:tr>
              <a:tr h="160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Approval rate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0.551***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0.0203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0.0330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806140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zh-CN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(0.210)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(0.0563)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(0.0257)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1640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Cable Systems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0.0583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0.107***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0.0594***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368264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zh-CN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(0.0464)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(0.0120)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(0.00418)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875045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Channel Capacity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-0.149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0.387***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0.640***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34449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zh-CN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(0.101)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(0.0261)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(0.0186)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472584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Channels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-0.0479*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-0.107***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-0.130***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373430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zh-CN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(0.0286)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(0.0104)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(0.00800)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659644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Log(Number of Tax Returns Filed)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0.145***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0.0432***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0.00473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96738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zh-CN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(0.0152)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(0.00503)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(0.00350)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12478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Fraction non-conventional</a:t>
                      </a:r>
                      <a:r>
                        <a:rPr lang="en-A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-0.136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0.119**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0.0165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401933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zh-CN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(0.168)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(0.0517)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(0.0212)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645718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Borrower income ($'000 per year)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0.103*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-0.0115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0.000955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026708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zh-CN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(0.0552)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(0.0143)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(0.00764)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054038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Debt-to-Income ratio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-0.148***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0.00573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755554"/>
                  </a:ext>
                </a:extLst>
              </a:tr>
              <a:tr h="171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zh-CN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(0.0574)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(0.0169)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(0.00630)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92383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977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13,723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57,022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768527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R-squared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0.157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0.451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0.789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75115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DMA-Year FE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257456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County-Year FE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433699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Joint F test (Refinance)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3.449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2.669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1.337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629191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7.04e-05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0.0697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0.263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230546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Joint F test (Cable)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7.359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115.4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822.9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714399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686694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Joint F test (Demo)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25.01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19.26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0.700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212541"/>
                  </a:ext>
                </a:extLst>
              </a:tr>
              <a:tr h="1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0.0322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0.592</a:t>
                      </a:r>
                      <a:endParaRPr lang="zh-CN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85" marR="526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89258"/>
                  </a:ext>
                </a:extLst>
              </a:tr>
            </a:tbl>
          </a:graphicData>
        </a:graphic>
      </p:graphicFrame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B48E4344-E0E3-4303-89EB-504D4A6C0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036" y="607877"/>
            <a:ext cx="1371600" cy="5124301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457700" y="877618"/>
            <a:ext cx="84582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None/>
            </a:pPr>
            <a:r>
              <a:rPr lang="en-US" altLang="en-US" sz="1800" dirty="0" smtClean="0"/>
              <a:t>At the </a:t>
            </a:r>
            <a:r>
              <a:rPr lang="en-US" altLang="en-US" sz="1800" u="sng" dirty="0" smtClean="0"/>
              <a:t>region</a:t>
            </a:r>
            <a:r>
              <a:rPr lang="en-US" altLang="en-US" sz="1800" dirty="0" smtClean="0"/>
              <a:t> (DMA) and </a:t>
            </a:r>
            <a:r>
              <a:rPr lang="en-US" altLang="en-US" sz="1800" u="sng" dirty="0" smtClean="0"/>
              <a:t>county</a:t>
            </a:r>
            <a:r>
              <a:rPr lang="en-US" altLang="en-US" sz="1800" dirty="0" smtClean="0"/>
              <a:t> level: 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en-US" sz="1800" dirty="0" smtClean="0"/>
              <a:t>FBN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is quicker</a:t>
            </a:r>
            <a:r>
              <a:rPr lang="en-US" altLang="en-US" sz="1800" baseline="-25000" dirty="0" smtClean="0"/>
              <a:t> </a:t>
            </a:r>
            <a:r>
              <a:rPr lang="en-US" altLang="en-US" sz="1800" dirty="0" smtClean="0"/>
              <a:t>to</a:t>
            </a:r>
            <a:r>
              <a:rPr lang="en-US" altLang="en-US" sz="1800" baseline="-25000" dirty="0" smtClean="0"/>
              <a:t> </a:t>
            </a:r>
            <a:r>
              <a:rPr lang="en-US" altLang="en-US" sz="1800" dirty="0" smtClean="0"/>
              <a:t>enter </a:t>
            </a:r>
            <a:r>
              <a:rPr lang="en-US" altLang="en-US" sz="1800" dirty="0" smtClean="0">
                <a:solidFill>
                  <a:srgbClr val="000099"/>
                </a:solidFill>
              </a:rPr>
              <a:t>large, affluent areas</a:t>
            </a:r>
            <a:endParaRPr lang="en-US" alt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4457700" y="833103"/>
            <a:ext cx="4533900" cy="79075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312769" y="2665342"/>
            <a:ext cx="3418424" cy="1371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457700" y="1844556"/>
            <a:ext cx="453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None/>
            </a:pPr>
            <a:r>
              <a:rPr lang="en-US" altLang="en-US" sz="1800" dirty="0" smtClean="0"/>
              <a:t>At</a:t>
            </a:r>
            <a:r>
              <a:rPr lang="en-US" altLang="en-US" sz="1800" dirty="0" smtClean="0"/>
              <a:t> </a:t>
            </a:r>
            <a:r>
              <a:rPr lang="en-US" altLang="en-US" sz="1800" u="sng" dirty="0" smtClean="0"/>
              <a:t>zip-code level</a:t>
            </a:r>
            <a:r>
              <a:rPr lang="en-US" altLang="en-US" sz="1800" dirty="0" smtClean="0"/>
              <a:t>: channel entry driven by</a:t>
            </a:r>
            <a:br>
              <a:rPr lang="en-US" altLang="en-US" sz="1800" dirty="0" smtClean="0"/>
            </a:br>
            <a:r>
              <a:rPr lang="en-US" altLang="en-US" sz="1800" dirty="0" smtClean="0"/>
              <a:t>idiosyncratic </a:t>
            </a:r>
            <a:r>
              <a:rPr lang="en-US" altLang="en-US" sz="1800" dirty="0" smtClean="0">
                <a:solidFill>
                  <a:srgbClr val="C00000"/>
                </a:solidFill>
              </a:rPr>
              <a:t>channel capacity constraints</a:t>
            </a:r>
            <a:endParaRPr lang="en-US" alt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457700" y="1800041"/>
            <a:ext cx="4533900" cy="79075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28960" y="1623862"/>
            <a:ext cx="1916793" cy="104302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42633" y="2787714"/>
            <a:ext cx="453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None/>
            </a:pPr>
            <a:r>
              <a:rPr lang="en-US" altLang="en-US" sz="1800" dirty="0" smtClean="0"/>
              <a:t>Demographics </a:t>
            </a:r>
            <a:r>
              <a:rPr lang="en-US" altLang="en-US" sz="1800" dirty="0" smtClean="0">
                <a:solidFill>
                  <a:srgbClr val="000099"/>
                </a:solidFill>
              </a:rPr>
              <a:t>uncorrelated with FBN entry into zip-codes</a:t>
            </a:r>
            <a:endParaRPr lang="en-US" alt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4442633" y="2743200"/>
            <a:ext cx="4533900" cy="69084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34" name="Rectangle 33"/>
          <p:cNvSpPr/>
          <p:nvPr/>
        </p:nvSpPr>
        <p:spPr>
          <a:xfrm>
            <a:off x="-35859" y="5734554"/>
            <a:ext cx="9448800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buNone/>
            </a:pPr>
            <a:r>
              <a:rPr lang="en-AU" sz="1800" u="sng" dirty="0" smtClean="0"/>
              <a:t>Identification</a:t>
            </a:r>
            <a:r>
              <a:rPr lang="en-AU" sz="1800" dirty="0" smtClean="0"/>
              <a:t>: exploit</a:t>
            </a:r>
            <a:r>
              <a:rPr lang="en-AU" sz="1800" b="1" dirty="0" smtClean="0"/>
              <a:t> </a:t>
            </a:r>
            <a:r>
              <a:rPr lang="en-AU" sz="1800" dirty="0" smtClean="0">
                <a:solidFill>
                  <a:srgbClr val="000099"/>
                </a:solidFill>
              </a:rPr>
              <a:t>conditional </a:t>
            </a:r>
            <a:r>
              <a:rPr lang="en-AU" sz="1800" dirty="0">
                <a:solidFill>
                  <a:srgbClr val="000099"/>
                </a:solidFill>
              </a:rPr>
              <a:t>random assignment</a:t>
            </a:r>
            <a:r>
              <a:rPr lang="en-AU" sz="1800" b="1" dirty="0">
                <a:solidFill>
                  <a:srgbClr val="000099"/>
                </a:solidFill>
              </a:rPr>
              <a:t> </a:t>
            </a:r>
            <a:r>
              <a:rPr lang="en-AU" sz="1800" dirty="0"/>
              <a:t>at </a:t>
            </a:r>
            <a:r>
              <a:rPr lang="en-AU" sz="1800" b="1" dirty="0"/>
              <a:t>the zip</a:t>
            </a:r>
            <a:r>
              <a:rPr lang="en-AU" sz="1800" b="1" dirty="0">
                <a:solidFill>
                  <a:srgbClr val="FF0000"/>
                </a:solidFill>
              </a:rPr>
              <a:t> </a:t>
            </a:r>
            <a:r>
              <a:rPr lang="en-AU" sz="1800" b="1" dirty="0" smtClean="0"/>
              <a:t>level </a:t>
            </a:r>
            <a:r>
              <a:rPr lang="en-AU" sz="1800" dirty="0" smtClean="0"/>
              <a:t>driven by the </a:t>
            </a:r>
            <a:r>
              <a:rPr lang="en-US" sz="1800" dirty="0" smtClean="0"/>
              <a:t>f</a:t>
            </a:r>
            <a:r>
              <a:rPr lang="en-US" altLang="en-US" sz="1800" dirty="0" smtClean="0"/>
              <a:t>ragmentation </a:t>
            </a:r>
            <a:r>
              <a:rPr lang="en-US" altLang="en-US" sz="1800" dirty="0"/>
              <a:t>of the local cable </a:t>
            </a:r>
            <a:r>
              <a:rPr lang="en-US" altLang="en-US" sz="1800" dirty="0" smtClean="0"/>
              <a:t>markets and </a:t>
            </a:r>
            <a:r>
              <a:rPr lang="en-US" altLang="en-US" sz="1800" dirty="0" smtClean="0">
                <a:solidFill>
                  <a:srgbClr val="C00000"/>
                </a:solidFill>
              </a:rPr>
              <a:t>technological constraints</a:t>
            </a:r>
            <a:endParaRPr lang="en-AU" sz="1800" dirty="0">
              <a:solidFill>
                <a:srgbClr val="C00000"/>
              </a:solidFill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292894" y="5763279"/>
            <a:ext cx="8694145" cy="65845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B48E4344-E0E3-4303-89EB-504D4A6C0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904" y="571865"/>
            <a:ext cx="629664" cy="5160313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3727904" y="1658981"/>
            <a:ext cx="638217" cy="100160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3719350" y="2662966"/>
            <a:ext cx="638217" cy="137397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327836" y="2660590"/>
            <a:ext cx="2031757" cy="137635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168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/>
      <p:bldP spid="26" grpId="0" animBg="1"/>
      <p:bldP spid="27" grpId="0" animBg="1"/>
      <p:bldP spid="27" grpId="1" animBg="1"/>
      <p:bldP spid="28" grpId="0"/>
      <p:bldP spid="29" grpId="0" animBg="1"/>
      <p:bldP spid="31" grpId="0" animBg="1"/>
      <p:bldP spid="31" grpId="1" animBg="1"/>
      <p:bldP spid="32" grpId="0"/>
      <p:bldP spid="33" grpId="0" animBg="1"/>
      <p:bldP spid="34" grpId="0"/>
      <p:bldP spid="35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611" y="-153194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FBN Entry and Refinancing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57200" y="4600073"/>
            <a:ext cx="8534400" cy="12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35000"/>
              </a:lnSpc>
              <a:buClrTx/>
              <a:buAutoNum type="arabicPeriod"/>
            </a:pPr>
            <a:r>
              <a:rPr lang="en-US" altLang="en-US" sz="1800" dirty="0" smtClean="0"/>
              <a:t>After FBN enters a zip code, its residents are </a:t>
            </a:r>
            <a:r>
              <a:rPr lang="en-US" altLang="en-US" sz="1800" dirty="0" smtClean="0">
                <a:solidFill>
                  <a:srgbClr val="000099"/>
                </a:solidFill>
              </a:rPr>
              <a:t>more likely to refinance</a:t>
            </a:r>
            <a:r>
              <a:rPr lang="en-US" altLang="en-US" sz="1800" dirty="0" smtClean="0"/>
              <a:t> when </a:t>
            </a:r>
            <a:r>
              <a:rPr lang="en-US" altLang="en-US" sz="1800" dirty="0" smtClean="0">
                <a:solidFill>
                  <a:srgbClr val="C00000"/>
                </a:solidFill>
              </a:rPr>
              <a:t>refinancing becomes beneficial</a:t>
            </a:r>
            <a:r>
              <a:rPr lang="en-US" altLang="en-US" sz="1800" dirty="0" smtClean="0"/>
              <a:t> (mortgage interest rates drop by 100+ bps</a:t>
            </a:r>
            <a:r>
              <a:rPr lang="en-US" altLang="en-US" sz="1800" dirty="0" smtClean="0"/>
              <a:t>)</a:t>
            </a:r>
          </a:p>
          <a:p>
            <a:pPr marL="342900" indent="-342900">
              <a:lnSpc>
                <a:spcPct val="135000"/>
              </a:lnSpc>
              <a:buClrTx/>
              <a:buAutoNum type="arabicPeriod"/>
            </a:pPr>
            <a:endParaRPr lang="en-US" altLang="en-US" sz="1800" dirty="0" smtClean="0"/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379520" y="4572001"/>
            <a:ext cx="8383480" cy="1752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9" name="Straight Connector 2"/>
          <p:cNvCxnSpPr>
            <a:cxnSpLocks noChangeShapeType="1"/>
          </p:cNvCxnSpPr>
          <p:nvPr/>
        </p:nvCxnSpPr>
        <p:spPr bwMode="auto">
          <a:xfrm>
            <a:off x="375471" y="533400"/>
            <a:ext cx="86106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2"/>
          <p:cNvSpPr>
            <a:spLocks noChangeArrowheads="1"/>
          </p:cNvSpPr>
          <p:nvPr/>
        </p:nvSpPr>
        <p:spPr bwMode="auto">
          <a:xfrm flipV="1">
            <a:off x="457200" y="4098601"/>
            <a:ext cx="1449280" cy="228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51" y="561473"/>
            <a:ext cx="6006040" cy="3879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392091" y="1087413"/>
            <a:ext cx="1989909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329446" y="1668063"/>
            <a:ext cx="6025634" cy="5334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230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611" y="-153194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FBN Entry and Refinancing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57200" y="4600073"/>
            <a:ext cx="85344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35000"/>
              </a:lnSpc>
              <a:buClrTx/>
              <a:buAutoNum type="arabicPeriod"/>
            </a:pPr>
            <a:r>
              <a:rPr lang="en-US" altLang="en-US" sz="1800" dirty="0" smtClean="0"/>
              <a:t>After FBN enters a zip code, its residents are </a:t>
            </a:r>
            <a:r>
              <a:rPr lang="en-US" altLang="en-US" sz="1800" dirty="0" smtClean="0">
                <a:solidFill>
                  <a:srgbClr val="000099"/>
                </a:solidFill>
              </a:rPr>
              <a:t>more likely to refinance</a:t>
            </a:r>
            <a:r>
              <a:rPr lang="en-US" altLang="en-US" sz="1800" dirty="0" smtClean="0"/>
              <a:t> when </a:t>
            </a:r>
            <a:r>
              <a:rPr lang="en-US" altLang="en-US" sz="1800" dirty="0" smtClean="0">
                <a:solidFill>
                  <a:srgbClr val="C00000"/>
                </a:solidFill>
              </a:rPr>
              <a:t>refinancing becomes beneficial</a:t>
            </a:r>
            <a:r>
              <a:rPr lang="en-US" altLang="en-US" sz="1800" dirty="0" smtClean="0"/>
              <a:t> (mortgage interest rates drop by 100+ bps</a:t>
            </a:r>
            <a:r>
              <a:rPr lang="en-US" altLang="en-US" sz="1800" dirty="0" smtClean="0"/>
              <a:t>)</a:t>
            </a:r>
          </a:p>
          <a:p>
            <a:pPr marL="342900" indent="-342900">
              <a:lnSpc>
                <a:spcPct val="135000"/>
              </a:lnSpc>
              <a:buClrTx/>
              <a:buFont typeface="Wingdings" pitchFamily="2" charset="2"/>
              <a:buAutoNum type="arabicPeriod"/>
            </a:pPr>
            <a:r>
              <a:rPr lang="en-US" altLang="en-US" sz="1800" dirty="0"/>
              <a:t>No increase in refinancing activity if interest rates do not drop</a:t>
            </a:r>
          </a:p>
          <a:p>
            <a:pPr marL="342900" indent="-342900">
              <a:lnSpc>
                <a:spcPct val="135000"/>
              </a:lnSpc>
              <a:buClrTx/>
              <a:buAutoNum type="arabicPeriod"/>
            </a:pPr>
            <a:endParaRPr lang="en-US" altLang="en-US" sz="1800" dirty="0" smtClean="0"/>
          </a:p>
          <a:p>
            <a:pPr marL="342900" indent="-342900">
              <a:lnSpc>
                <a:spcPct val="135000"/>
              </a:lnSpc>
              <a:buClrTx/>
              <a:buAutoNum type="arabicPeriod"/>
            </a:pPr>
            <a:endParaRPr lang="en-US" altLang="en-US" sz="1800" dirty="0" smtClean="0"/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379520" y="4572001"/>
            <a:ext cx="8383480" cy="1752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9" name="Straight Connector 2"/>
          <p:cNvCxnSpPr>
            <a:cxnSpLocks noChangeShapeType="1"/>
          </p:cNvCxnSpPr>
          <p:nvPr/>
        </p:nvCxnSpPr>
        <p:spPr bwMode="auto">
          <a:xfrm>
            <a:off x="375471" y="533400"/>
            <a:ext cx="86106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2"/>
          <p:cNvSpPr>
            <a:spLocks noChangeArrowheads="1"/>
          </p:cNvSpPr>
          <p:nvPr/>
        </p:nvSpPr>
        <p:spPr bwMode="auto">
          <a:xfrm flipV="1">
            <a:off x="457200" y="4098601"/>
            <a:ext cx="1449280" cy="228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51" y="561473"/>
            <a:ext cx="6006040" cy="3879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392091" y="1087413"/>
            <a:ext cx="1989909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366457" y="1059620"/>
            <a:ext cx="6025634" cy="66518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835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611" y="-153194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FBN Entry and Refinancing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57200" y="4600073"/>
            <a:ext cx="8534400" cy="16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35000"/>
              </a:lnSpc>
              <a:buClrTx/>
              <a:buAutoNum type="arabicPeriod"/>
            </a:pPr>
            <a:r>
              <a:rPr lang="en-US" altLang="en-US" sz="1800" dirty="0" smtClean="0"/>
              <a:t>After FBN enters a zip code, its residents are </a:t>
            </a:r>
            <a:r>
              <a:rPr lang="en-US" altLang="en-US" sz="1800" dirty="0" smtClean="0">
                <a:solidFill>
                  <a:srgbClr val="000099"/>
                </a:solidFill>
              </a:rPr>
              <a:t>more likely to refinance</a:t>
            </a:r>
            <a:r>
              <a:rPr lang="en-US" altLang="en-US" sz="1800" dirty="0" smtClean="0"/>
              <a:t> when </a:t>
            </a:r>
            <a:r>
              <a:rPr lang="en-US" altLang="en-US" sz="1800" dirty="0" smtClean="0">
                <a:solidFill>
                  <a:srgbClr val="C00000"/>
                </a:solidFill>
              </a:rPr>
              <a:t>refinancing becomes beneficial</a:t>
            </a:r>
            <a:r>
              <a:rPr lang="en-US" altLang="en-US" sz="1800" dirty="0" smtClean="0"/>
              <a:t> (mortgage interest rates drop by 100+ bps)</a:t>
            </a:r>
          </a:p>
          <a:p>
            <a:pPr marL="342900" indent="-342900">
              <a:lnSpc>
                <a:spcPct val="135000"/>
              </a:lnSpc>
              <a:buClrTx/>
              <a:buAutoNum type="arabicPeriod"/>
            </a:pPr>
            <a:r>
              <a:rPr lang="en-US" altLang="en-US" sz="1800" dirty="0" smtClean="0"/>
              <a:t>No increase in refinancing activity if interest rates do not drop</a:t>
            </a:r>
          </a:p>
          <a:p>
            <a:pPr marL="342900" indent="-342900">
              <a:lnSpc>
                <a:spcPct val="135000"/>
              </a:lnSpc>
              <a:buClrTx/>
              <a:buAutoNum type="arabicPeriod"/>
            </a:pPr>
            <a:r>
              <a:rPr lang="en-US" altLang="en-US" sz="1800" dirty="0" smtClean="0"/>
              <a:t>Effects account for </a:t>
            </a:r>
            <a:r>
              <a:rPr lang="en-US" altLang="en-US" sz="1800" b="1" dirty="0" smtClean="0"/>
              <a:t>zip-level heterogeneity</a:t>
            </a:r>
            <a:r>
              <a:rPr lang="en-US" altLang="en-US" sz="1800" dirty="0" smtClean="0"/>
              <a:t> and </a:t>
            </a:r>
            <a:r>
              <a:rPr lang="en-US" altLang="en-US" sz="1800" b="1" dirty="0" smtClean="0"/>
              <a:t>county-year FE</a:t>
            </a:r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379520" y="4572001"/>
            <a:ext cx="8383480" cy="1752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9" name="Straight Connector 2"/>
          <p:cNvCxnSpPr>
            <a:cxnSpLocks noChangeShapeType="1"/>
          </p:cNvCxnSpPr>
          <p:nvPr/>
        </p:nvCxnSpPr>
        <p:spPr bwMode="auto">
          <a:xfrm>
            <a:off x="375471" y="533400"/>
            <a:ext cx="86106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2"/>
          <p:cNvSpPr>
            <a:spLocks noChangeArrowheads="1"/>
          </p:cNvSpPr>
          <p:nvPr/>
        </p:nvSpPr>
        <p:spPr bwMode="auto">
          <a:xfrm flipV="1">
            <a:off x="457200" y="4098601"/>
            <a:ext cx="1449280" cy="228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51" y="561473"/>
            <a:ext cx="6006040" cy="3879669"/>
          </a:xfrm>
          <a:prstGeom prst="rect">
            <a:avLst/>
          </a:prstGeom>
        </p:spPr>
      </p:pic>
      <p:sp>
        <p:nvSpPr>
          <p:cNvPr id="20" name="Rounded Rectangle 2"/>
          <p:cNvSpPr>
            <a:spLocks noChangeArrowheads="1"/>
          </p:cNvSpPr>
          <p:nvPr/>
        </p:nvSpPr>
        <p:spPr bwMode="auto">
          <a:xfrm flipV="1">
            <a:off x="375471" y="3712835"/>
            <a:ext cx="1449280" cy="26100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21" name="Rounded Rectangle 2"/>
          <p:cNvSpPr>
            <a:spLocks noChangeArrowheads="1"/>
          </p:cNvSpPr>
          <p:nvPr/>
        </p:nvSpPr>
        <p:spPr bwMode="auto">
          <a:xfrm flipV="1">
            <a:off x="386051" y="4234799"/>
            <a:ext cx="1449280" cy="26100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4" name="Rectangle 3"/>
          <p:cNvSpPr/>
          <p:nvPr/>
        </p:nvSpPr>
        <p:spPr bwMode="auto">
          <a:xfrm>
            <a:off x="6392091" y="1087413"/>
            <a:ext cx="1989909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2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Economic Channels: Household Activity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800" y="4745364"/>
            <a:ext cx="85344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m</a:t>
            </a:r>
            <a:r>
              <a:rPr lang="en-US" altLang="en-US" sz="1600" dirty="0" smtClean="0"/>
              <a:t>edia effect is stronger in areas </a:t>
            </a:r>
            <a:r>
              <a:rPr lang="en-US" altLang="en-US" sz="1600" dirty="0" smtClean="0">
                <a:solidFill>
                  <a:srgbClr val="C00000"/>
                </a:solidFill>
              </a:rPr>
              <a:t>unserved by mortgage counselors</a:t>
            </a:r>
            <a:r>
              <a:rPr lang="en-US" altLang="en-US" sz="1600" dirty="0" smtClean="0"/>
              <a:t>  </a:t>
            </a:r>
          </a:p>
          <a:p>
            <a:pPr>
              <a:lnSpc>
                <a:spcPct val="150000"/>
              </a:lnSpc>
              <a:buClrTx/>
              <a:buNone/>
            </a:pPr>
            <a:r>
              <a:rPr lang="en-US" altLang="en-US" sz="1600" dirty="0" smtClean="0"/>
              <a:t>       </a:t>
            </a:r>
            <a:r>
              <a:rPr lang="en-US" altLang="en-US" sz="1600" dirty="0" smtClean="0">
                <a:sym typeface="Wingdings" panose="05000000000000000000" pitchFamily="2" charset="2"/>
              </a:rPr>
              <a:t> media programming as a </a:t>
            </a:r>
            <a:r>
              <a:rPr lang="en-US" altLang="en-US" sz="1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substitute</a:t>
            </a:r>
            <a:r>
              <a:rPr lang="en-US" altLang="en-US" sz="1600" dirty="0" smtClean="0">
                <a:sym typeface="Wingdings" panose="05000000000000000000" pitchFamily="2" charset="2"/>
              </a:rPr>
              <a:t> for government programs</a:t>
            </a:r>
            <a:endParaRPr lang="en-US" altLang="en-US" sz="1600" dirty="0" smtClean="0"/>
          </a:p>
        </p:txBody>
      </p:sp>
      <p:sp>
        <p:nvSpPr>
          <p:cNvPr id="9" name="Rounded Rectangle 2"/>
          <p:cNvSpPr>
            <a:spLocks noChangeArrowheads="1"/>
          </p:cNvSpPr>
          <p:nvPr/>
        </p:nvSpPr>
        <p:spPr bwMode="auto">
          <a:xfrm>
            <a:off x="457200" y="2459364"/>
            <a:ext cx="5257800" cy="58863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4" name="Rounded Rectangle 2"/>
          <p:cNvSpPr>
            <a:spLocks noChangeArrowheads="1"/>
          </p:cNvSpPr>
          <p:nvPr/>
        </p:nvSpPr>
        <p:spPr bwMode="auto">
          <a:xfrm>
            <a:off x="457199" y="2438400"/>
            <a:ext cx="8110537" cy="609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" y="658260"/>
            <a:ext cx="8946289" cy="4066140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0" name="Straight Connector 2"/>
          <p:cNvCxnSpPr>
            <a:cxnSpLocks noChangeShapeType="1"/>
          </p:cNvCxnSpPr>
          <p:nvPr/>
        </p:nvCxnSpPr>
        <p:spPr bwMode="auto">
          <a:xfrm>
            <a:off x="45311" y="680357"/>
            <a:ext cx="8946289" cy="10886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ounded Rectangle 2"/>
          <p:cNvSpPr>
            <a:spLocks noChangeArrowheads="1"/>
          </p:cNvSpPr>
          <p:nvPr/>
        </p:nvSpPr>
        <p:spPr bwMode="auto">
          <a:xfrm>
            <a:off x="2971800" y="725269"/>
            <a:ext cx="2819400" cy="265331"/>
          </a:xfrm>
          <a:prstGeom prst="roundRect">
            <a:avLst>
              <a:gd name="adj" fmla="val 16667"/>
            </a:avLst>
          </a:prstGeom>
          <a:solidFill>
            <a:srgbClr val="FFFF00">
              <a:alpha val="1000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3" name="Rounded Rectangle 2"/>
          <p:cNvSpPr>
            <a:spLocks noChangeArrowheads="1"/>
          </p:cNvSpPr>
          <p:nvPr/>
        </p:nvSpPr>
        <p:spPr bwMode="auto">
          <a:xfrm>
            <a:off x="67082" y="1982488"/>
            <a:ext cx="5724118" cy="4768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140016" y="4745364"/>
            <a:ext cx="8470584" cy="174201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4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2" grpId="1" animBg="1"/>
      <p:bldP spid="1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2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Economic Channels: Household Activity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800" y="4745364"/>
            <a:ext cx="8534400" cy="11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m</a:t>
            </a:r>
            <a:r>
              <a:rPr lang="en-US" altLang="en-US" sz="1600" dirty="0" smtClean="0"/>
              <a:t>edia effect is stronger in areas </a:t>
            </a:r>
            <a:r>
              <a:rPr lang="en-US" altLang="en-US" sz="1600" dirty="0" smtClean="0">
                <a:solidFill>
                  <a:srgbClr val="C00000"/>
                </a:solidFill>
              </a:rPr>
              <a:t>unserved by mortgage counselors</a:t>
            </a:r>
            <a:r>
              <a:rPr lang="en-US" altLang="en-US" sz="1600" dirty="0" smtClean="0"/>
              <a:t>  </a:t>
            </a:r>
          </a:p>
          <a:p>
            <a:pPr marL="342900" indent="-342900">
              <a:lnSpc>
                <a:spcPct val="120000"/>
              </a:lnSpc>
              <a:buClrTx/>
              <a:buAutoNum type="arabicPeriod"/>
            </a:pPr>
            <a:r>
              <a:rPr lang="en-US" altLang="en-US" sz="1600" dirty="0" smtClean="0"/>
              <a:t>Local residents increase </a:t>
            </a:r>
            <a:r>
              <a:rPr lang="en-US" altLang="en-US" sz="1600" dirty="0" smtClean="0">
                <a:solidFill>
                  <a:srgbClr val="000099"/>
                </a:solidFill>
              </a:rPr>
              <a:t>online searches for “refinancing”</a:t>
            </a:r>
            <a:r>
              <a:rPr lang="en-US" altLang="en-US" sz="1600" dirty="0" smtClean="0"/>
              <a:t> </a:t>
            </a:r>
            <a:br>
              <a:rPr lang="en-US" altLang="en-US" sz="1600" dirty="0" smtClean="0"/>
            </a:br>
            <a:r>
              <a:rPr lang="en-US" altLang="en-US" sz="1600" dirty="0" smtClean="0"/>
              <a:t>consistent with the </a:t>
            </a:r>
            <a:r>
              <a:rPr lang="en-US" altLang="en-US" sz="1600" b="1" dirty="0" smtClean="0"/>
              <a:t>education channel</a:t>
            </a:r>
          </a:p>
        </p:txBody>
      </p:sp>
      <p:sp>
        <p:nvSpPr>
          <p:cNvPr id="9" name="Rounded Rectangle 2"/>
          <p:cNvSpPr>
            <a:spLocks noChangeArrowheads="1"/>
          </p:cNvSpPr>
          <p:nvPr/>
        </p:nvSpPr>
        <p:spPr bwMode="auto">
          <a:xfrm>
            <a:off x="457200" y="2459364"/>
            <a:ext cx="5257800" cy="58863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4" name="Rounded Rectangle 2"/>
          <p:cNvSpPr>
            <a:spLocks noChangeArrowheads="1"/>
          </p:cNvSpPr>
          <p:nvPr/>
        </p:nvSpPr>
        <p:spPr bwMode="auto">
          <a:xfrm>
            <a:off x="457199" y="2438400"/>
            <a:ext cx="8110537" cy="609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" y="658260"/>
            <a:ext cx="8946289" cy="4066140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0" name="Straight Connector 2"/>
          <p:cNvCxnSpPr>
            <a:cxnSpLocks noChangeShapeType="1"/>
          </p:cNvCxnSpPr>
          <p:nvPr/>
        </p:nvCxnSpPr>
        <p:spPr bwMode="auto">
          <a:xfrm>
            <a:off x="45311" y="680357"/>
            <a:ext cx="8946289" cy="10886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ounded Rectangle 2"/>
          <p:cNvSpPr>
            <a:spLocks noChangeArrowheads="1"/>
          </p:cNvSpPr>
          <p:nvPr/>
        </p:nvSpPr>
        <p:spPr bwMode="auto">
          <a:xfrm>
            <a:off x="5486400" y="1379665"/>
            <a:ext cx="2133600" cy="59796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5486400" y="1035925"/>
            <a:ext cx="2133600" cy="232167"/>
          </a:xfrm>
          <a:prstGeom prst="roundRect">
            <a:avLst>
              <a:gd name="adj" fmla="val 16667"/>
            </a:avLst>
          </a:prstGeom>
          <a:solidFill>
            <a:srgbClr val="FFFF00">
              <a:alpha val="1000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5" name="Rounded Rectangle 2"/>
          <p:cNvSpPr>
            <a:spLocks noChangeArrowheads="1"/>
          </p:cNvSpPr>
          <p:nvPr/>
        </p:nvSpPr>
        <p:spPr bwMode="auto">
          <a:xfrm>
            <a:off x="111712" y="1370956"/>
            <a:ext cx="2631487" cy="59796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2" name="Rounded Rectangle 2"/>
          <p:cNvSpPr>
            <a:spLocks noChangeArrowheads="1"/>
          </p:cNvSpPr>
          <p:nvPr/>
        </p:nvSpPr>
        <p:spPr bwMode="auto">
          <a:xfrm>
            <a:off x="140016" y="4745364"/>
            <a:ext cx="8470584" cy="174201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5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2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Economic Channels: Household Activity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800" y="4745364"/>
            <a:ext cx="8534400" cy="174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m</a:t>
            </a:r>
            <a:r>
              <a:rPr lang="en-US" altLang="en-US" sz="1600" dirty="0" smtClean="0"/>
              <a:t>edia effect is stronger in areas </a:t>
            </a:r>
            <a:r>
              <a:rPr lang="en-US" altLang="en-US" sz="1600" dirty="0" smtClean="0">
                <a:solidFill>
                  <a:srgbClr val="C00000"/>
                </a:solidFill>
              </a:rPr>
              <a:t>unserved by mortgage counselors</a:t>
            </a:r>
            <a:r>
              <a:rPr lang="en-US" altLang="en-US" sz="1600" dirty="0" smtClean="0"/>
              <a:t>  </a:t>
            </a:r>
          </a:p>
          <a:p>
            <a:pPr marL="342900" indent="-342900">
              <a:lnSpc>
                <a:spcPct val="120000"/>
              </a:lnSpc>
              <a:buClrTx/>
              <a:buAutoNum type="arabicPeriod"/>
            </a:pPr>
            <a:r>
              <a:rPr lang="en-US" altLang="en-US" sz="1600" dirty="0" smtClean="0"/>
              <a:t>Local residents increase </a:t>
            </a:r>
            <a:r>
              <a:rPr lang="en-US" altLang="en-US" sz="1600" dirty="0" smtClean="0">
                <a:solidFill>
                  <a:srgbClr val="000099"/>
                </a:solidFill>
              </a:rPr>
              <a:t>online searches for “refinancing”</a:t>
            </a:r>
            <a:r>
              <a:rPr lang="en-US" altLang="en-US" sz="1600" dirty="0" smtClean="0"/>
              <a:t> </a:t>
            </a:r>
            <a:br>
              <a:rPr lang="en-US" altLang="en-US" sz="1600" dirty="0" smtClean="0"/>
            </a:br>
            <a:r>
              <a:rPr lang="en-US" altLang="en-US" sz="1600" dirty="0" smtClean="0"/>
              <a:t>consistent with the </a:t>
            </a:r>
            <a:r>
              <a:rPr lang="en-US" altLang="en-US" sz="1600" b="1" dirty="0" smtClean="0"/>
              <a:t>education channel</a:t>
            </a:r>
          </a:p>
          <a:p>
            <a:pPr marL="342900" indent="-342900">
              <a:lnSpc>
                <a:spcPct val="120000"/>
              </a:lnSpc>
              <a:buClrTx/>
              <a:buAutoNum type="arabicPeriod"/>
            </a:pPr>
            <a:r>
              <a:rPr lang="en-US" altLang="en-US" sz="1600" dirty="0" smtClean="0"/>
              <a:t>After FBN entry, local residents are </a:t>
            </a:r>
            <a:r>
              <a:rPr lang="en-US" altLang="en-US" sz="1600" dirty="0" smtClean="0">
                <a:solidFill>
                  <a:srgbClr val="000099"/>
                </a:solidFill>
              </a:rPr>
              <a:t>less likely to leave applications incomplete</a:t>
            </a:r>
            <a:r>
              <a:rPr lang="en-US" altLang="en-US" sz="1600" dirty="0" smtClean="0"/>
              <a:t>, consistent with the </a:t>
            </a:r>
            <a:r>
              <a:rPr lang="en-US" altLang="en-US" sz="1600" b="1" dirty="0" smtClean="0"/>
              <a:t>nudge channel</a:t>
            </a:r>
            <a:r>
              <a:rPr lang="en-US" altLang="en-US" sz="1600" dirty="0" smtClean="0"/>
              <a:t> </a:t>
            </a:r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140016" y="4745364"/>
            <a:ext cx="8470584" cy="174201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ounded Rectangle 2"/>
          <p:cNvSpPr>
            <a:spLocks noChangeArrowheads="1"/>
          </p:cNvSpPr>
          <p:nvPr/>
        </p:nvSpPr>
        <p:spPr bwMode="auto">
          <a:xfrm>
            <a:off x="457200" y="2459364"/>
            <a:ext cx="5257800" cy="58863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4" name="Rounded Rectangle 2"/>
          <p:cNvSpPr>
            <a:spLocks noChangeArrowheads="1"/>
          </p:cNvSpPr>
          <p:nvPr/>
        </p:nvSpPr>
        <p:spPr bwMode="auto">
          <a:xfrm>
            <a:off x="457199" y="2438400"/>
            <a:ext cx="8110537" cy="609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" y="658260"/>
            <a:ext cx="8946289" cy="4066140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0" name="Straight Connector 2"/>
          <p:cNvCxnSpPr>
            <a:cxnSpLocks noChangeShapeType="1"/>
          </p:cNvCxnSpPr>
          <p:nvPr/>
        </p:nvCxnSpPr>
        <p:spPr bwMode="auto">
          <a:xfrm>
            <a:off x="0" y="685800"/>
            <a:ext cx="9067800" cy="17024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7543800" y="1367166"/>
            <a:ext cx="1524000" cy="59796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5" name="Rounded Rectangle 2"/>
          <p:cNvSpPr>
            <a:spLocks noChangeArrowheads="1"/>
          </p:cNvSpPr>
          <p:nvPr/>
        </p:nvSpPr>
        <p:spPr bwMode="auto">
          <a:xfrm>
            <a:off x="7536860" y="761999"/>
            <a:ext cx="1530940" cy="514713"/>
          </a:xfrm>
          <a:prstGeom prst="roundRect">
            <a:avLst>
              <a:gd name="adj" fmla="val 16667"/>
            </a:avLst>
          </a:prstGeom>
          <a:solidFill>
            <a:srgbClr val="FFFF00">
              <a:alpha val="1000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9" name="Rounded Rectangle 2"/>
          <p:cNvSpPr>
            <a:spLocks noChangeArrowheads="1"/>
          </p:cNvSpPr>
          <p:nvPr/>
        </p:nvSpPr>
        <p:spPr bwMode="auto">
          <a:xfrm>
            <a:off x="45310" y="1362500"/>
            <a:ext cx="2621689" cy="5611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773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64968"/>
            <a:ext cx="8229600" cy="792162"/>
          </a:xfrm>
        </p:spPr>
        <p:txBody>
          <a:bodyPr/>
          <a:lstStyle/>
          <a:p>
            <a:r>
              <a:rPr lang="en-AU" sz="2800" dirty="0"/>
              <a:t>Time </a:t>
            </a:r>
            <a:r>
              <a:rPr lang="en-AU" sz="2800" dirty="0" smtClean="0"/>
              <a:t>to Refinance, Given Same Incentives</a:t>
            </a:r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600C4-A204-40C1-9D1C-99B7773E991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3002"/>
            <a:ext cx="7928625" cy="580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829322-BA44-493E-8675-C2BDCA64F6E5}"/>
              </a:ext>
            </a:extLst>
          </p:cNvPr>
          <p:cNvCxnSpPr>
            <a:cxnSpLocks/>
          </p:cNvCxnSpPr>
          <p:nvPr/>
        </p:nvCxnSpPr>
        <p:spPr bwMode="auto">
          <a:xfrm>
            <a:off x="3429000" y="2168540"/>
            <a:ext cx="342900" cy="3159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73726D1-8C9C-4CC4-AD86-9F584EE25409}"/>
              </a:ext>
            </a:extLst>
          </p:cNvPr>
          <p:cNvSpPr txBox="1"/>
          <p:nvPr/>
        </p:nvSpPr>
        <p:spPr>
          <a:xfrm>
            <a:off x="4431037" y="3219362"/>
            <a:ext cx="4430702" cy="62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Increase </a:t>
            </a:r>
            <a:r>
              <a:rPr lang="en-US" sz="2000" dirty="0">
                <a:solidFill>
                  <a:schemeClr val="tx2"/>
                </a:solidFill>
              </a:rPr>
              <a:t>in </a:t>
            </a:r>
            <a:r>
              <a:rPr lang="en-US" sz="2000" b="1" dirty="0" smtClean="0">
                <a:solidFill>
                  <a:srgbClr val="C00000"/>
                </a:solidFill>
              </a:rPr>
              <a:t>attention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</a:rPr>
              <a:t/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shorter time to refinancing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26D1-8C9C-4CC4-AD86-9F584EE25409}"/>
              </a:ext>
            </a:extLst>
          </p:cNvPr>
          <p:cNvSpPr txBox="1"/>
          <p:nvPr/>
        </p:nvSpPr>
        <p:spPr>
          <a:xfrm>
            <a:off x="1905000" y="1926193"/>
            <a:ext cx="3733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After</a:t>
            </a:r>
            <a:r>
              <a:rPr lang="en-US" sz="2000" dirty="0" smtClean="0">
                <a:solidFill>
                  <a:schemeClr val="tx2"/>
                </a:solidFill>
              </a:rPr>
              <a:t> Fox Business entry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3726D1-8C9C-4CC4-AD86-9F584EE25409}"/>
              </a:ext>
            </a:extLst>
          </p:cNvPr>
          <p:cNvSpPr txBox="1"/>
          <p:nvPr/>
        </p:nvSpPr>
        <p:spPr>
          <a:xfrm>
            <a:off x="5622495" y="2649379"/>
            <a:ext cx="3733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Before</a:t>
            </a:r>
            <a:r>
              <a:rPr lang="en-US" sz="2000" dirty="0" smtClean="0">
                <a:solidFill>
                  <a:schemeClr val="tx2"/>
                </a:solidFill>
              </a:rPr>
              <a:t> Fox Business entry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829322-BA44-493E-8675-C2BDCA64F6E5}"/>
              </a:ext>
            </a:extLst>
          </p:cNvPr>
          <p:cNvCxnSpPr>
            <a:cxnSpLocks/>
          </p:cNvCxnSpPr>
          <p:nvPr/>
        </p:nvCxnSpPr>
        <p:spPr bwMode="auto">
          <a:xfrm flipH="1">
            <a:off x="5029200" y="2755464"/>
            <a:ext cx="48710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2"/>
          <p:cNvCxnSpPr>
            <a:cxnSpLocks noChangeShapeType="1"/>
          </p:cNvCxnSpPr>
          <p:nvPr/>
        </p:nvCxnSpPr>
        <p:spPr bwMode="auto">
          <a:xfrm>
            <a:off x="457200" y="688005"/>
            <a:ext cx="8534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Up Arrow 36"/>
          <p:cNvSpPr/>
          <p:nvPr/>
        </p:nvSpPr>
        <p:spPr bwMode="auto">
          <a:xfrm>
            <a:off x="3505200" y="2824480"/>
            <a:ext cx="1144913" cy="833120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Up Arrow 39"/>
          <p:cNvSpPr/>
          <p:nvPr/>
        </p:nvSpPr>
        <p:spPr bwMode="auto">
          <a:xfrm rot="-3120000">
            <a:off x="3706159" y="2516840"/>
            <a:ext cx="367661" cy="914400"/>
          </a:xfrm>
          <a:prstGeom prst="upArrow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360BD-45C1-4590-BCB7-45431977F80C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Summary of Cross-Sectional Evidence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762000"/>
            <a:ext cx="83058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defRPr/>
            </a:pPr>
            <a:r>
              <a:rPr lang="en-US" altLang="en-US" sz="2000" u="sng" dirty="0" smtClean="0"/>
              <a:t>Across financial channels</a:t>
            </a:r>
            <a:r>
              <a:rPr lang="en-US" altLang="en-US" sz="2000" dirty="0" smtClean="0"/>
              <a:t>: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dirty="0" smtClean="0"/>
              <a:t>Entry of </a:t>
            </a:r>
            <a:r>
              <a:rPr lang="en-US" altLang="en-US" sz="1800" b="1" dirty="0" smtClean="0"/>
              <a:t>CNBC</a:t>
            </a:r>
            <a:r>
              <a:rPr lang="en-US" altLang="en-US" sz="1800" dirty="0" smtClean="0"/>
              <a:t> produces similarly positive effects on refinancing, but with smaller econ magnitudes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b="1" dirty="0" smtClean="0"/>
              <a:t>Bloomberg</a:t>
            </a:r>
            <a:r>
              <a:rPr lang="en-US" altLang="en-US" sz="1800" dirty="0" smtClean="0"/>
              <a:t> does not produce a reliable effect</a:t>
            </a:r>
            <a:endParaRPr lang="en-US" altLang="en-US" sz="2000" u="sng" dirty="0" smtClean="0"/>
          </a:p>
          <a:p>
            <a:pPr>
              <a:lnSpc>
                <a:spcPct val="120000"/>
              </a:lnSpc>
              <a:buNone/>
              <a:defRPr/>
            </a:pPr>
            <a:endParaRPr lang="en-US" altLang="en-US" sz="1200" u="sng" dirty="0"/>
          </a:p>
          <a:p>
            <a:pPr marL="457200" indent="-457200">
              <a:lnSpc>
                <a:spcPct val="120000"/>
              </a:lnSpc>
              <a:defRPr/>
            </a:pPr>
            <a:r>
              <a:rPr lang="en-US" altLang="en-US" sz="2000" u="sng" dirty="0" smtClean="0"/>
              <a:t>Across borrowers</a:t>
            </a:r>
            <a:r>
              <a:rPr lang="en-US" altLang="en-US" sz="2000" dirty="0" smtClean="0"/>
              <a:t>:</a:t>
            </a:r>
            <a:endParaRPr lang="en-US" altLang="en-US" sz="2000" dirty="0"/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dirty="0" smtClean="0"/>
              <a:t>Minorities, moderate income, </a:t>
            </a:r>
            <a:r>
              <a:rPr lang="en-US" altLang="en-US" sz="1800" dirty="0" err="1" smtClean="0"/>
              <a:t>govt</a:t>
            </a:r>
            <a:r>
              <a:rPr lang="en-US" altLang="en-US" sz="1800" dirty="0" smtClean="0"/>
              <a:t>-supported borrowers   </a:t>
            </a:r>
            <a:endParaRPr lang="en-US" altLang="en-US" sz="1800" dirty="0"/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dirty="0" smtClean="0"/>
              <a:t>Effect concentrated among the </a:t>
            </a:r>
            <a:r>
              <a:rPr lang="en-US" altLang="en-US" sz="1800" b="1" dirty="0" smtClean="0"/>
              <a:t>groups </a:t>
            </a:r>
            <a:r>
              <a:rPr lang="en-US" altLang="en-US" sz="1800" b="1" dirty="0"/>
              <a:t>that rely more on media</a:t>
            </a:r>
            <a:r>
              <a:rPr lang="en-US" altLang="en-US" sz="1800" dirty="0"/>
              <a:t> in refinancing </a:t>
            </a:r>
            <a:r>
              <a:rPr lang="en-US" altLang="en-US" sz="1800" dirty="0" smtClean="0"/>
              <a:t>decisions and may lack alternative sources of fin. </a:t>
            </a:r>
            <a:r>
              <a:rPr lang="en-US" altLang="en-US" sz="1800" dirty="0"/>
              <a:t>a</a:t>
            </a:r>
            <a:r>
              <a:rPr lang="en-US" altLang="en-US" sz="1800" dirty="0" smtClean="0"/>
              <a:t>dvice</a:t>
            </a:r>
            <a:endParaRPr lang="en-US" altLang="en-US" sz="18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AU" sz="500" dirty="0" smtClean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AU" sz="500" dirty="0" smtClean="0"/>
          </a:p>
          <a:p>
            <a:pPr marL="457200" indent="-457200">
              <a:lnSpc>
                <a:spcPct val="120000"/>
              </a:lnSpc>
              <a:defRPr/>
            </a:pPr>
            <a:r>
              <a:rPr lang="en-US" altLang="en-US" sz="1800" u="sng" dirty="0" smtClean="0"/>
              <a:t>Across locations:</a:t>
            </a:r>
            <a:endParaRPr lang="en-AU" sz="1500" dirty="0" smtClean="0"/>
          </a:p>
          <a:p>
            <a:pPr marL="731520" lvl="1" indent="-274320">
              <a:lnSpc>
                <a:spcPct val="14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ym typeface="Wingdings" panose="05000000000000000000" pitchFamily="2" charset="2"/>
              </a:rPr>
              <a:t>Effects are magnified in the </a:t>
            </a:r>
            <a:r>
              <a:rPr lang="en-AU" sz="1800" b="1" dirty="0">
                <a:sym typeface="Wingdings" panose="05000000000000000000" pitchFamily="2" charset="2"/>
              </a:rPr>
              <a:t>proximity of bank branches</a:t>
            </a:r>
            <a:r>
              <a:rPr lang="en-AU" sz="1800" dirty="0">
                <a:sym typeface="Wingdings" panose="05000000000000000000" pitchFamily="2" charset="2"/>
              </a:rPr>
              <a:t> which facilitate physical application </a:t>
            </a:r>
            <a:r>
              <a:rPr lang="en-AU" sz="1800" dirty="0" smtClean="0">
                <a:sym typeface="Wingdings" panose="05000000000000000000" pitchFamily="2" charset="2"/>
              </a:rPr>
              <a:t>submission</a:t>
            </a:r>
            <a:endParaRPr lang="en-AU" sz="1800" dirty="0"/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762000" y="685800"/>
            <a:ext cx="8153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4" y="2077207"/>
            <a:ext cx="1229617" cy="359605"/>
          </a:xfrm>
          <a:prstGeom prst="rect">
            <a:avLst/>
          </a:prstGeom>
        </p:spPr>
      </p:pic>
      <p:pic>
        <p:nvPicPr>
          <p:cNvPr id="1040" name="Picture 16" descr="Stock Markets, Business News, Financials, Earnings - CNB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686914"/>
            <a:ext cx="1211505" cy="3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ock Labels &gt; Inventory Control Labels &gt; QUALITY - Check Mark (Green) 1.5&quot;  diameter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56" y="1676327"/>
            <a:ext cx="362227" cy="3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d X - ClipArt Be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65" y="2056500"/>
            <a:ext cx="401018" cy="4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68261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Motivation</a:t>
            </a: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01" name="Straight Connector 2"/>
          <p:cNvCxnSpPr>
            <a:cxnSpLocks noChangeShapeType="1"/>
          </p:cNvCxnSpPr>
          <p:nvPr/>
        </p:nvCxnSpPr>
        <p:spPr bwMode="auto">
          <a:xfrm>
            <a:off x="228600" y="609600"/>
            <a:ext cx="8915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679270"/>
            <a:ext cx="87630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10000"/>
              </a:lnSpc>
              <a:defRPr/>
            </a:pPr>
            <a:r>
              <a:rPr lang="en-US" sz="2000" dirty="0"/>
              <a:t>Academic and policy debate</a:t>
            </a:r>
          </a:p>
          <a:p>
            <a:pPr marL="1085850" lvl="1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Households make costly financial mistakes</a:t>
            </a:r>
            <a:endParaRPr lang="en-US" dirty="0"/>
          </a:p>
          <a:p>
            <a:pPr marL="1085850" lvl="1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00" dirty="0"/>
          </a:p>
          <a:p>
            <a:pPr marL="1085850" lvl="1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Extensive policy effort to help: education, disclosure, protective legislation</a:t>
            </a:r>
          </a:p>
          <a:p>
            <a:pPr lvl="1" indent="0">
              <a:lnSpc>
                <a:spcPct val="110000"/>
              </a:lnSpc>
              <a:buNone/>
              <a:defRPr/>
            </a:pPr>
            <a:endParaRPr lang="en-US" sz="1200" dirty="0"/>
          </a:p>
          <a:p>
            <a:pPr marL="342900" indent="-342900">
              <a:lnSpc>
                <a:spcPct val="120000"/>
              </a:lnSpc>
              <a:defRPr/>
            </a:pPr>
            <a:r>
              <a:rPr lang="en-US" sz="2000" b="1" dirty="0"/>
              <a:t>Research question: 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sz="2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sz="2000" dirty="0"/>
              <a:t>     Can</a:t>
            </a:r>
            <a:r>
              <a:rPr lang="en-US" sz="2000" baseline="-25000" dirty="0"/>
              <a:t> </a:t>
            </a:r>
            <a:r>
              <a:rPr lang="en-US" sz="2000" b="1" dirty="0">
                <a:solidFill>
                  <a:srgbClr val="000099"/>
                </a:solidFill>
              </a:rPr>
              <a:t>private</a:t>
            </a:r>
            <a:r>
              <a:rPr lang="en-US" sz="2000" baseline="-25000" dirty="0">
                <a:solidFill>
                  <a:srgbClr val="000099"/>
                </a:solidFill>
              </a:rPr>
              <a:t> </a:t>
            </a:r>
            <a:r>
              <a:rPr lang="en-US" sz="2000" dirty="0"/>
              <a:t>information</a:t>
            </a:r>
            <a:r>
              <a:rPr lang="en-US" sz="2000" baseline="-25000" dirty="0"/>
              <a:t> </a:t>
            </a:r>
            <a:r>
              <a:rPr lang="en-US" sz="2000" dirty="0"/>
              <a:t>intermediaries</a:t>
            </a:r>
            <a:r>
              <a:rPr lang="en-US" sz="2000" baseline="-25000" dirty="0">
                <a:solidFill>
                  <a:srgbClr val="000099"/>
                </a:solidFill>
              </a:rPr>
              <a:t> </a:t>
            </a:r>
            <a:r>
              <a:rPr lang="en-US" sz="2000" dirty="0"/>
              <a:t>help</a:t>
            </a:r>
            <a:r>
              <a:rPr lang="en-US" sz="2000" baseline="-25000" dirty="0"/>
              <a:t> </a:t>
            </a:r>
            <a:r>
              <a:rPr lang="en-US" sz="2000" dirty="0"/>
              <a:t>households avoid mistakes?</a:t>
            </a:r>
            <a:endParaRPr lang="en-US" sz="500" dirty="0"/>
          </a:p>
          <a:p>
            <a:pPr marL="1085850" lvl="1" indent="-342900">
              <a:lnSpc>
                <a:spcPct val="120000"/>
              </a:lnSpc>
              <a:defRPr/>
            </a:pPr>
            <a:endParaRPr lang="en-US" sz="300" dirty="0"/>
          </a:p>
          <a:p>
            <a:pPr marL="342900" indent="-342900">
              <a:lnSpc>
                <a:spcPct val="120000"/>
              </a:lnSpc>
              <a:defRPr/>
            </a:pPr>
            <a:endParaRPr lang="en-US" sz="1100" u="sng" dirty="0"/>
          </a:p>
          <a:p>
            <a:pPr marL="342900" indent="-342900">
              <a:lnSpc>
                <a:spcPct val="120000"/>
              </a:lnSpc>
              <a:defRPr/>
            </a:pPr>
            <a:r>
              <a:rPr lang="en-US" sz="2000" b="1" dirty="0" smtClean="0"/>
              <a:t>Focus </a:t>
            </a:r>
            <a:r>
              <a:rPr lang="en-US" sz="2000" b="1" dirty="0" smtClean="0">
                <a:sym typeface="Wingdings" panose="05000000000000000000" pitchFamily="2" charset="2"/>
              </a:rPr>
              <a:t>on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Business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TV: </a:t>
            </a:r>
            <a:r>
              <a:rPr lang="en-US" altLang="en-US" sz="2000" dirty="0" smtClean="0">
                <a:solidFill>
                  <a:srgbClr val="000099"/>
                </a:solidFill>
              </a:rPr>
              <a:t>CNBC</a:t>
            </a:r>
            <a:r>
              <a:rPr lang="en-US" altLang="en-US" sz="2000" dirty="0">
                <a:solidFill>
                  <a:srgbClr val="000099"/>
                </a:solidFill>
              </a:rPr>
              <a:t>, Fox Biz, </a:t>
            </a:r>
            <a:r>
              <a:rPr lang="en-US" altLang="en-US" sz="2000" dirty="0" smtClean="0">
                <a:solidFill>
                  <a:srgbClr val="000099"/>
                </a:solidFill>
              </a:rPr>
              <a:t>Bloomberg</a:t>
            </a:r>
            <a:endParaRPr lang="en-US" sz="2000" dirty="0">
              <a:solidFill>
                <a:srgbClr val="000099"/>
              </a:solidFill>
            </a:endParaRPr>
          </a:p>
          <a:p>
            <a:pPr marL="1085850" lvl="1" indent="-342900">
              <a:lnSpc>
                <a:spcPct val="120000"/>
              </a:lnSpc>
              <a:defRPr/>
            </a:pPr>
            <a:endParaRPr lang="en-US" sz="200" dirty="0"/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u="sng" dirty="0"/>
              <a:t>TV is the primary</a:t>
            </a:r>
            <a:r>
              <a:rPr lang="en-US" sz="1800" dirty="0"/>
              <a:t> information source for 57% of households, reaches even the most remote and underbanked </a:t>
            </a:r>
            <a:r>
              <a:rPr lang="en-US" sz="1800" dirty="0" smtClean="0"/>
              <a:t>consumers</a:t>
            </a:r>
            <a:endParaRPr lang="en-US" sz="1800" dirty="0">
              <a:sym typeface="Wingdings" panose="05000000000000000000" pitchFamily="2" charset="2"/>
            </a:endParaRPr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200" dirty="0"/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Privately funded </a:t>
            </a:r>
            <a:endParaRPr lang="en-US" sz="1800" dirty="0">
              <a:solidFill>
                <a:srgbClr val="000099"/>
              </a:solidFill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en-US" sz="1100" u="sng" dirty="0"/>
          </a:p>
          <a:p>
            <a:pPr marL="342900" indent="-342900">
              <a:lnSpc>
                <a:spcPct val="120000"/>
              </a:lnSpc>
              <a:defRPr/>
            </a:pPr>
            <a:r>
              <a:rPr lang="en-US" sz="1800" b="1" dirty="0"/>
              <a:t>Household decisions: </a:t>
            </a:r>
            <a:r>
              <a:rPr lang="en-US" sz="1800" b="1" dirty="0">
                <a:solidFill>
                  <a:srgbClr val="000099"/>
                </a:solidFill>
              </a:rPr>
              <a:t>Home refinancing</a:t>
            </a:r>
            <a:endParaRPr lang="en-US" sz="500" dirty="0"/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65% of households own a home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usually the </a:t>
            </a:r>
            <a:r>
              <a:rPr lang="en-US" sz="1800" dirty="0">
                <a:solidFill>
                  <a:srgbClr val="000099"/>
                </a:solidFill>
              </a:rPr>
              <a:t>most valuable</a:t>
            </a:r>
            <a:r>
              <a:rPr lang="en-US" sz="1800" dirty="0"/>
              <a:t> asset </a:t>
            </a:r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Failure to refinance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C00000"/>
                </a:solidFill>
              </a:rPr>
              <a:t>one of the costliest fin. mistakes</a:t>
            </a:r>
            <a:r>
              <a:rPr lang="en-US" sz="1800" dirty="0"/>
              <a:t> (Campbell 2006)</a:t>
            </a:r>
            <a:r>
              <a:rPr lang="en-US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1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474518" y="1371600"/>
            <a:ext cx="796636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 smtClean="0">
                <a:solidFill>
                  <a:srgbClr val="C00000"/>
                </a:solidFill>
              </a:rPr>
              <a:t>3. Validation</a:t>
            </a:r>
            <a:r>
              <a:rPr lang="en-US" altLang="en-US" sz="2600" b="1" dirty="0" smtClean="0"/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600" b="1" dirty="0" smtClean="0"/>
              <a:t>Evidence from Channel Lineup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8583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-103728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Effect from the Channel Lineu</a:t>
            </a:r>
            <a:r>
              <a:rPr lang="en-US" altLang="en-US" sz="3000" dirty="0"/>
              <a:t>p</a:t>
            </a:r>
            <a:endParaRPr lang="en-US" altLang="en-US" sz="3000" dirty="0" smtClean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66725" y="5305425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ClrTx/>
              <a:buNone/>
            </a:pPr>
            <a:r>
              <a:rPr lang="en-US" altLang="en-US" sz="1600" dirty="0" smtClean="0"/>
              <a:t>A one standard deviation move of a business channel (35 positions) </a:t>
            </a:r>
            <a:r>
              <a:rPr lang="en-US" altLang="en-US" sz="1600" dirty="0" smtClean="0">
                <a:solidFill>
                  <a:srgbClr val="000099"/>
                </a:solidFill>
              </a:rPr>
              <a:t>closer to the top </a:t>
            </a:r>
            <a:br>
              <a:rPr lang="en-US" altLang="en-US" sz="1600" dirty="0" smtClean="0">
                <a:solidFill>
                  <a:srgbClr val="000099"/>
                </a:solidFill>
              </a:rPr>
            </a:br>
            <a:r>
              <a:rPr lang="en-US" altLang="en-US" sz="1600" dirty="0" smtClean="0">
                <a:solidFill>
                  <a:srgbClr val="000099"/>
                </a:solidFill>
              </a:rPr>
              <a:t>of the lineup</a:t>
            </a:r>
            <a:r>
              <a:rPr lang="en-US" altLang="en-US" sz="1600" dirty="0" smtClean="0"/>
              <a:t> is associated with a </a:t>
            </a:r>
            <a:r>
              <a:rPr lang="en-US" altLang="en-US" sz="1600" b="1" dirty="0" smtClean="0"/>
              <a:t>3.4-3.6%</a:t>
            </a:r>
            <a:r>
              <a:rPr lang="en-US" altLang="en-US" sz="1600" dirty="0" smtClean="0"/>
              <a:t> increase in refinancing activity </a:t>
            </a:r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381000" y="5229225"/>
            <a:ext cx="8401050" cy="10953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381000" y="680245"/>
            <a:ext cx="8220075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None/>
            </a:pPr>
            <a:r>
              <a:rPr lang="en-US" altLang="en-US" sz="1500" b="1" dirty="0">
                <a:solidFill>
                  <a:srgbClr val="C00000"/>
                </a:solidFill>
              </a:rPr>
              <a:t>Validate</a:t>
            </a:r>
            <a:r>
              <a:rPr lang="en-US" altLang="en-US" sz="1500" b="1" dirty="0"/>
              <a:t> </a:t>
            </a:r>
            <a:r>
              <a:rPr lang="en-US" altLang="en-US" sz="1500" dirty="0"/>
              <a:t>the </a:t>
            </a:r>
            <a:r>
              <a:rPr lang="en-US" altLang="en-US" sz="1500" dirty="0" smtClean="0"/>
              <a:t>media effect </a:t>
            </a:r>
            <a:r>
              <a:rPr lang="en-US" altLang="en-US" sz="1500" dirty="0"/>
              <a:t>on </a:t>
            </a:r>
            <a:r>
              <a:rPr lang="en-US" altLang="en-US" sz="1500" dirty="0" smtClean="0"/>
              <a:t>refinancing: </a:t>
            </a:r>
            <a:r>
              <a:rPr lang="en-US" altLang="en-US" sz="1500" b="1" dirty="0" smtClean="0">
                <a:solidFill>
                  <a:srgbClr val="000099"/>
                </a:solidFill>
              </a:rPr>
              <a:t>variation </a:t>
            </a:r>
            <a:r>
              <a:rPr lang="en-US" altLang="en-US" sz="1500" b="1" dirty="0">
                <a:solidFill>
                  <a:srgbClr val="000099"/>
                </a:solidFill>
              </a:rPr>
              <a:t>in the ordinal </a:t>
            </a:r>
            <a:r>
              <a:rPr lang="en-US" altLang="en-US" sz="1500" b="1" dirty="0" smtClean="0">
                <a:solidFill>
                  <a:srgbClr val="000099"/>
                </a:solidFill>
              </a:rPr>
              <a:t>positions</a:t>
            </a:r>
            <a:r>
              <a:rPr lang="en-US" altLang="en-US" sz="1500" dirty="0" smtClean="0"/>
              <a:t> </a:t>
            </a:r>
            <a:r>
              <a:rPr lang="en-US" altLang="en-US" sz="1500" dirty="0"/>
              <a:t>of </a:t>
            </a:r>
            <a:r>
              <a:rPr lang="en-US" altLang="en-US" sz="1500" dirty="0" smtClean="0"/>
              <a:t>biz </a:t>
            </a:r>
            <a:r>
              <a:rPr lang="en-US" altLang="en-US" sz="1500" dirty="0"/>
              <a:t>channels</a:t>
            </a:r>
          </a:p>
        </p:txBody>
      </p:sp>
      <p:cxnSp>
        <p:nvCxnSpPr>
          <p:cNvPr id="13" name="Straight Connector 2"/>
          <p:cNvCxnSpPr>
            <a:cxnSpLocks noChangeShapeType="1"/>
          </p:cNvCxnSpPr>
          <p:nvPr/>
        </p:nvCxnSpPr>
        <p:spPr bwMode="auto">
          <a:xfrm>
            <a:off x="247650" y="609600"/>
            <a:ext cx="859155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82" y="1114303"/>
            <a:ext cx="8593318" cy="4076822"/>
          </a:xfrm>
          <a:prstGeom prst="rect">
            <a:avLst/>
          </a:prstGeom>
        </p:spPr>
      </p:pic>
      <p:sp>
        <p:nvSpPr>
          <p:cNvPr id="12" name="Rounded Rectangle 2"/>
          <p:cNvSpPr>
            <a:spLocks noChangeArrowheads="1"/>
          </p:cNvSpPr>
          <p:nvPr/>
        </p:nvSpPr>
        <p:spPr bwMode="auto">
          <a:xfrm>
            <a:off x="322082" y="1763894"/>
            <a:ext cx="8517118" cy="8382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836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609EC40A-D474-4D81-8FA8-8D58086D1C60}" type="slidenum">
              <a:rPr lang="en-US" altLang="en-US" sz="1400" smtClean="0">
                <a:solidFill>
                  <a:schemeClr val="bg1"/>
                </a:solidFill>
              </a:rPr>
              <a:pPr eaLnBrk="1" hangingPunct="1">
                <a:buFontTx/>
                <a:buNone/>
              </a:pPr>
              <a:t>22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Conclusion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46482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altLang="en-US" sz="2000" dirty="0" smtClean="0">
                <a:sym typeface="Wingdings" panose="05000000000000000000" pitchFamily="2" charset="2"/>
              </a:rPr>
              <a:t>Exposure to business television increases households’ propensity to refinance when doing so is financially advantageous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altLang="en-US" sz="2000" dirty="0" smtClean="0">
                <a:sym typeface="Wingdings" panose="05000000000000000000" pitchFamily="2" charset="2"/>
              </a:rPr>
              <a:t>Media could help reach underbanked households that lack other sources of financial advice</a:t>
            </a:r>
            <a:r>
              <a:rPr lang="en-AU" altLang="en-US" sz="2000" dirty="0">
                <a:sym typeface="Wingdings" panose="05000000000000000000" pitchFamily="2" charset="2"/>
              </a:rPr>
              <a:t/>
            </a:r>
            <a:br>
              <a:rPr lang="en-AU" altLang="en-US" sz="2000" dirty="0">
                <a:sym typeface="Wingdings" panose="05000000000000000000" pitchFamily="2" charset="2"/>
              </a:rPr>
            </a:br>
            <a:endParaRPr lang="en-US" altLang="en-US" sz="20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à"/>
              <a:defRPr/>
            </a:pPr>
            <a:r>
              <a:rPr lang="en-US" altLang="en-US" sz="2000" dirty="0" smtClean="0">
                <a:sym typeface="Wingdings" panose="05000000000000000000" pitchFamily="2" charset="2"/>
              </a:rPr>
              <a:t>One of the first to document positive effects of media on households’ decisions</a:t>
            </a:r>
            <a:endParaRPr lang="en-US" sz="1200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endParaRPr lang="en-US" altLang="en-US" sz="1600" dirty="0" smtClean="0"/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 smtClean="0"/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cxnSp>
        <p:nvCxnSpPr>
          <p:cNvPr id="40966" name="Straight Connector 2"/>
          <p:cNvCxnSpPr>
            <a:cxnSpLocks noChangeShapeType="1"/>
          </p:cNvCxnSpPr>
          <p:nvPr/>
        </p:nvCxnSpPr>
        <p:spPr bwMode="auto">
          <a:xfrm flipV="1">
            <a:off x="685800" y="838200"/>
            <a:ext cx="8229600" cy="30163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762000" y="3581400"/>
            <a:ext cx="8077200" cy="1143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189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360BD-45C1-4590-BCB7-45431977F80C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9128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The Role of Financial TV</a:t>
            </a:r>
            <a:endParaRPr lang="en-US" altLang="en-US" sz="3000" dirty="0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707730"/>
            <a:ext cx="8305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en-US" sz="2000" b="1" dirty="0"/>
              <a:t>1. Financial </a:t>
            </a:r>
            <a:r>
              <a:rPr lang="en-US" altLang="en-US" sz="2000" b="1" dirty="0" smtClean="0"/>
              <a:t>awareness and education</a:t>
            </a:r>
            <a:endParaRPr lang="en-US" altLang="en-US" sz="2000" b="1" dirty="0"/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dirty="0"/>
              <a:t>Programming dedicated </a:t>
            </a:r>
            <a:r>
              <a:rPr lang="en-US" altLang="en-US" sz="1800" dirty="0">
                <a:solidFill>
                  <a:srgbClr val="000099"/>
                </a:solidFill>
              </a:rPr>
              <a:t>exclusively to refinancing</a:t>
            </a:r>
          </a:p>
          <a:p>
            <a:pPr lvl="2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dirty="0" smtClean="0"/>
              <a:t>Example: educational series </a:t>
            </a:r>
            <a:r>
              <a:rPr lang="en-US" altLang="en-US" b="1" dirty="0" smtClean="0"/>
              <a:t>Refi-Nation</a:t>
            </a:r>
            <a:r>
              <a:rPr lang="en-US" altLang="en-US" dirty="0" smtClean="0"/>
              <a:t> (Fox Business Network, 2011-2013)</a:t>
            </a:r>
          </a:p>
          <a:p>
            <a:pPr lvl="2">
              <a:lnSpc>
                <a:spcPct val="140000"/>
              </a:lnSpc>
              <a:buFont typeface="Arial" pitchFamily="34" charset="0"/>
              <a:buChar char="•"/>
            </a:pPr>
            <a:endParaRPr lang="en-US" altLang="en-US" sz="500" dirty="0" smtClean="0"/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000099"/>
                </a:solidFill>
              </a:rPr>
              <a:t>Personal </a:t>
            </a:r>
            <a:r>
              <a:rPr lang="en-US" altLang="en-US" sz="1800" dirty="0">
                <a:solidFill>
                  <a:srgbClr val="000099"/>
                </a:solidFill>
              </a:rPr>
              <a:t>finance</a:t>
            </a:r>
            <a:r>
              <a:rPr lang="en-US" altLang="en-US" sz="1800" dirty="0"/>
              <a:t> shows </a:t>
            </a:r>
            <a:r>
              <a:rPr lang="en-US" altLang="en-US" sz="1800" dirty="0">
                <a:sym typeface="Wingdings" panose="05000000000000000000" pitchFamily="2" charset="2"/>
              </a:rPr>
              <a:t> </a:t>
            </a:r>
            <a:r>
              <a:rPr lang="en-US" altLang="en-US" sz="1800" dirty="0"/>
              <a:t>cover managing </a:t>
            </a:r>
            <a:r>
              <a:rPr lang="en-US" altLang="en-US" sz="1800" dirty="0" smtClean="0"/>
              <a:t>debt and </a:t>
            </a:r>
            <a:endParaRPr lang="en-US" altLang="en-US" sz="1800" dirty="0"/>
          </a:p>
          <a:p>
            <a:pPr lvl="2">
              <a:lnSpc>
                <a:spcPct val="140000"/>
              </a:lnSpc>
              <a:buFont typeface="Arial" pitchFamily="34" charset="0"/>
              <a:buChar char="•"/>
            </a:pPr>
            <a:r>
              <a:rPr lang="en-US" dirty="0"/>
              <a:t>Example: The Suze </a:t>
            </a:r>
            <a:r>
              <a:rPr lang="en-US" dirty="0" err="1"/>
              <a:t>Orman</a:t>
            </a:r>
            <a:r>
              <a:rPr lang="en-US" dirty="0"/>
              <a:t> Show (CNBC, 2002–2015), The Dave Ramsey Show (FBN)</a:t>
            </a:r>
          </a:p>
          <a:p>
            <a:pPr>
              <a:lnSpc>
                <a:spcPct val="120000"/>
              </a:lnSpc>
              <a:buNone/>
              <a:defRPr/>
            </a:pPr>
            <a:endParaRPr lang="en-AU" altLang="en-US" sz="500" dirty="0" smtClean="0"/>
          </a:p>
          <a:p>
            <a:pPr>
              <a:lnSpc>
                <a:spcPct val="120000"/>
              </a:lnSpc>
              <a:buNone/>
              <a:defRPr/>
            </a:pPr>
            <a:endParaRPr lang="en-AU" altLang="en-US" sz="500" dirty="0"/>
          </a:p>
          <a:p>
            <a:pPr>
              <a:lnSpc>
                <a:spcPct val="120000"/>
              </a:lnSpc>
              <a:buNone/>
              <a:defRPr/>
            </a:pPr>
            <a:endParaRPr lang="en-AU" altLang="en-US" sz="5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altLang="en-US" sz="1800" b="1" dirty="0"/>
              <a:t>2. </a:t>
            </a:r>
            <a:r>
              <a:rPr lang="en-US" altLang="en-US" sz="1800" b="1" dirty="0" smtClean="0"/>
              <a:t>Nudge against </a:t>
            </a:r>
            <a:r>
              <a:rPr lang="en-US" altLang="en-US" sz="1800" b="1" dirty="0"/>
              <a:t>inertia</a:t>
            </a: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defRPr/>
            </a:pPr>
            <a:r>
              <a:rPr lang="en-US" sz="1600" dirty="0" smtClean="0"/>
              <a:t>Households aware </a:t>
            </a:r>
            <a:r>
              <a:rPr lang="en-US" sz="1600" dirty="0"/>
              <a:t>of a zero-cost refinancing option </a:t>
            </a:r>
            <a:r>
              <a:rPr lang="en-US" sz="1600" dirty="0" smtClean="0"/>
              <a:t>cite </a:t>
            </a:r>
            <a:r>
              <a:rPr lang="en-US" sz="1600" dirty="0">
                <a:solidFill>
                  <a:srgbClr val="C00000"/>
                </a:solidFill>
              </a:rPr>
              <a:t>inattention</a:t>
            </a:r>
            <a:r>
              <a:rPr lang="en-US" sz="1600" dirty="0"/>
              <a:t> (25%) or </a:t>
            </a:r>
            <a:r>
              <a:rPr lang="en-US" sz="1600" dirty="0">
                <a:solidFill>
                  <a:srgbClr val="C00000"/>
                </a:solidFill>
              </a:rPr>
              <a:t>procrastination</a:t>
            </a:r>
            <a:r>
              <a:rPr lang="en-US" sz="1600" dirty="0"/>
              <a:t> (33%) as the chief reasons </a:t>
            </a:r>
            <a:r>
              <a:rPr lang="en-US" sz="1600" dirty="0" smtClean="0"/>
              <a:t>for failure to refinance (Keys </a:t>
            </a:r>
            <a:r>
              <a:rPr lang="en-US" sz="1600" dirty="0"/>
              <a:t>et al. 2016</a:t>
            </a:r>
            <a:r>
              <a:rPr lang="en-US" sz="1600" dirty="0" smtClean="0"/>
              <a:t>)</a:t>
            </a: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defRPr/>
            </a:pPr>
            <a:endParaRPr lang="en-AU" sz="500" dirty="0"/>
          </a:p>
          <a:p>
            <a:pPr marL="731520" lvl="1" indent="-27432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Interest rates often appear in the </a:t>
            </a:r>
            <a:r>
              <a:rPr lang="en-US" sz="1800" dirty="0">
                <a:solidFill>
                  <a:srgbClr val="000099"/>
                </a:solidFill>
              </a:rPr>
              <a:t>ticker tape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 salient reminder</a:t>
            </a:r>
          </a:p>
          <a:p>
            <a:pPr marL="457200" lvl="1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r>
              <a:rPr lang="en-US" sz="300" dirty="0"/>
              <a:t> </a:t>
            </a:r>
          </a:p>
          <a:p>
            <a:pPr marL="731520" lvl="1" indent="-27432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Significant developments in refinancing get </a:t>
            </a:r>
            <a:r>
              <a:rPr lang="en-US" sz="1800" dirty="0">
                <a:solidFill>
                  <a:srgbClr val="000099"/>
                </a:solidFill>
              </a:rPr>
              <a:t>news coverage</a:t>
            </a:r>
            <a:r>
              <a:rPr lang="en-US" sz="1800" dirty="0"/>
              <a:t> </a:t>
            </a:r>
          </a:p>
          <a:p>
            <a:pPr marL="457200" lvl="1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300" dirty="0"/>
          </a:p>
          <a:p>
            <a:pPr marL="731520" lvl="1" indent="-27432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0099"/>
                </a:solidFill>
                <a:sym typeface="Wingdings" panose="05000000000000000000" pitchFamily="2" charset="2"/>
              </a:rPr>
              <a:t>Refinancing advertisements</a:t>
            </a:r>
            <a:r>
              <a:rPr lang="en-AU" sz="1800" dirty="0">
                <a:sym typeface="Wingdings" panose="05000000000000000000" pitchFamily="2" charset="2"/>
              </a:rPr>
              <a:t>  reminder and easy way to follow up</a:t>
            </a:r>
            <a:endParaRPr lang="en-US" sz="500" b="1" dirty="0">
              <a:solidFill>
                <a:srgbClr val="003399"/>
              </a:solidFill>
            </a:endParaRPr>
          </a:p>
        </p:txBody>
      </p:sp>
      <p:cxnSp>
        <p:nvCxnSpPr>
          <p:cNvPr id="8" name="Straight Connector 2"/>
          <p:cNvCxnSpPr>
            <a:cxnSpLocks noChangeShapeType="1"/>
          </p:cNvCxnSpPr>
          <p:nvPr/>
        </p:nvCxnSpPr>
        <p:spPr bwMode="auto">
          <a:xfrm>
            <a:off x="228600" y="609600"/>
            <a:ext cx="8915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270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CA1718-6359-47FA-9BF8-1CFA34AEB0A5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79269" y="169764"/>
            <a:ext cx="8077200" cy="685801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sym typeface="Wingdings" panose="05000000000000000000" pitchFamily="2" charset="2"/>
              </a:rPr>
              <a:t>Staggered</a:t>
            </a:r>
            <a:r>
              <a:rPr lang="en-US" altLang="en-US" sz="3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000" dirty="0" smtClean="0">
                <a:solidFill>
                  <a:srgbClr val="000099"/>
                </a:solidFill>
                <a:sym typeface="Wingdings" panose="05000000000000000000" pitchFamily="2" charset="2"/>
              </a:rPr>
              <a:t>Fin Channel Entry</a:t>
            </a:r>
            <a:r>
              <a:rPr lang="en-US" altLang="en-US" sz="3000" dirty="0" smtClean="0">
                <a:sym typeface="Wingdings" panose="05000000000000000000" pitchFamily="2" charset="2"/>
              </a:rPr>
              <a:t> </a:t>
            </a:r>
            <a:r>
              <a:rPr lang="en-US" altLang="en-US" sz="3000" dirty="0">
                <a:sym typeface="Wingdings" panose="05000000000000000000" pitchFamily="2" charset="2"/>
              </a:rPr>
              <a:t>into </a:t>
            </a:r>
            <a:r>
              <a:rPr lang="en-US" altLang="en-US" sz="3000" dirty="0" smtClean="0">
                <a:sym typeface="Wingdings" panose="05000000000000000000" pitchFamily="2" charset="2"/>
              </a:rPr>
              <a:t>zip </a:t>
            </a:r>
            <a:r>
              <a:rPr lang="en-US" altLang="en-US" sz="3000" dirty="0">
                <a:sym typeface="Wingdings" panose="05000000000000000000" pitchFamily="2" charset="2"/>
              </a:rPr>
              <a:t>codes</a:t>
            </a:r>
            <a:r>
              <a:rPr lang="en-US" altLang="en-US" dirty="0">
                <a:sym typeface="Wingdings" panose="05000000000000000000" pitchFamily="2" charset="2"/>
              </a:rPr>
              <a:t/>
            </a:r>
            <a:br>
              <a:rPr lang="en-US" altLang="en-US" dirty="0">
                <a:sym typeface="Wingdings" panose="05000000000000000000" pitchFamily="2" charset="2"/>
              </a:rPr>
            </a:br>
            <a:endParaRPr lang="en-US" altLang="en-US" sz="3000" dirty="0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266700" y="762000"/>
            <a:ext cx="86868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defRPr/>
            </a:pPr>
            <a:endParaRPr lang="en-US" altLang="en-US" sz="300" dirty="0"/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190500" y="609600"/>
            <a:ext cx="8915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118" y="1180606"/>
            <a:ext cx="6466482" cy="4305794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04800" y="6858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Most </a:t>
            </a:r>
            <a:r>
              <a:rPr lang="en-US" sz="1600" dirty="0"/>
              <a:t>zip codes have only </a:t>
            </a:r>
            <a:r>
              <a:rPr lang="en-US" sz="1600" b="1" dirty="0" smtClean="0">
                <a:solidFill>
                  <a:srgbClr val="C00000"/>
                </a:solidFill>
              </a:rPr>
              <a:t>1 </a:t>
            </a:r>
            <a:r>
              <a:rPr lang="en-US" sz="1600" b="1" dirty="0">
                <a:solidFill>
                  <a:srgbClr val="C00000"/>
                </a:solidFill>
              </a:rPr>
              <a:t>cable </a:t>
            </a:r>
            <a:r>
              <a:rPr lang="en-US" sz="1600" b="1" dirty="0" smtClean="0">
                <a:solidFill>
                  <a:srgbClr val="C00000"/>
                </a:solidFill>
              </a:rPr>
              <a:t>provider </a:t>
            </a:r>
            <a:r>
              <a:rPr lang="en-US" sz="1600" dirty="0" smtClean="0"/>
              <a:t>due </a:t>
            </a:r>
            <a:r>
              <a:rPr lang="en-US" sz="1600" dirty="0"/>
              <a:t>to high cost of laying cable 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99"/>
                </a:solidFill>
                <a:sym typeface="Wingdings" panose="05000000000000000000" pitchFamily="2" charset="2"/>
              </a:rPr>
              <a:t>Spatial discontinuities</a:t>
            </a:r>
            <a:r>
              <a:rPr lang="en-US" altLang="en-US" sz="1600" dirty="0">
                <a:sym typeface="Wingdings" panose="05000000000000000000" pitchFamily="2" charset="2"/>
              </a:rPr>
              <a:t> within the </a:t>
            </a:r>
            <a:r>
              <a:rPr lang="en-US" altLang="en-US" sz="1600" u="sng" dirty="0">
                <a:sym typeface="Wingdings" panose="05000000000000000000" pitchFamily="2" charset="2"/>
              </a:rPr>
              <a:t>same county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ym typeface="Wingdings" panose="05000000000000000000" pitchFamily="2" charset="2"/>
              </a:rPr>
              <a:t>Idiosyncratic </a:t>
            </a:r>
            <a:r>
              <a:rPr lang="en-US" altLang="en-US" sz="1600" dirty="0">
                <a:sym typeface="Wingdings" panose="05000000000000000000" pitchFamily="2" charset="2"/>
              </a:rPr>
              <a:t>variation in the </a:t>
            </a:r>
            <a:r>
              <a:rPr lang="en-US" altLang="en-US" sz="1600" b="1" dirty="0">
                <a:solidFill>
                  <a:srgbClr val="000099"/>
                </a:solidFill>
                <a:sym typeface="Wingdings" panose="05000000000000000000" pitchFamily="2" charset="2"/>
              </a:rPr>
              <a:t>timing of entry</a:t>
            </a:r>
          </a:p>
          <a:p>
            <a:pPr marL="914400" lvl="2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en-US" altLang="en-US" sz="500" dirty="0">
              <a:sym typeface="Wingdings" panose="05000000000000000000" pitchFamily="2" charset="2"/>
            </a:endParaRPr>
          </a:p>
        </p:txBody>
      </p:sp>
      <p:sp>
        <p:nvSpPr>
          <p:cNvPr id="19" name="Rounded Rectangle 2"/>
          <p:cNvSpPr>
            <a:spLocks noChangeArrowheads="1"/>
          </p:cNvSpPr>
          <p:nvPr/>
        </p:nvSpPr>
        <p:spPr bwMode="auto">
          <a:xfrm>
            <a:off x="2438400" y="4114800"/>
            <a:ext cx="2819400" cy="136511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ounded Rectangle 2"/>
          <p:cNvSpPr>
            <a:spLocks noChangeArrowheads="1"/>
          </p:cNvSpPr>
          <p:nvPr/>
        </p:nvSpPr>
        <p:spPr bwMode="auto">
          <a:xfrm>
            <a:off x="4648200" y="2209800"/>
            <a:ext cx="990600" cy="1828799"/>
          </a:xfrm>
          <a:prstGeom prst="roundRect">
            <a:avLst>
              <a:gd name="adj" fmla="val 16667"/>
            </a:avLst>
          </a:prstGeom>
          <a:noFill/>
          <a:ln w="53975" algn="ctr">
            <a:solidFill>
              <a:srgbClr val="C00000"/>
            </a:solidFill>
            <a:round/>
            <a:headEnd/>
            <a:tailEnd/>
          </a:ln>
          <a:scene3d>
            <a:camera prst="orthographicFront">
              <a:rot lat="0" lon="0" rev="189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315200" y="1216325"/>
            <a:ext cx="1752600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/>
              <a:t>New Jersey</a:t>
            </a:r>
          </a:p>
          <a:p>
            <a:pPr>
              <a:buNone/>
            </a:pPr>
            <a:endParaRPr lang="en-US" sz="500" dirty="0"/>
          </a:p>
          <a:p>
            <a:pPr>
              <a:buNone/>
            </a:pPr>
            <a:r>
              <a:rPr lang="en-US" sz="1600" b="1" dirty="0"/>
              <a:t>Cable</a:t>
            </a:r>
            <a:r>
              <a:rPr lang="en-US" sz="1600" b="1" baseline="-25000" dirty="0"/>
              <a:t> </a:t>
            </a:r>
            <a:r>
              <a:rPr lang="en-US" sz="1600" b="1" dirty="0"/>
              <a:t>Providers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9100" y="5486400"/>
            <a:ext cx="8343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ClrTx/>
              <a:buNone/>
            </a:pPr>
            <a:r>
              <a:rPr lang="en-US" altLang="en-US" sz="1800" dirty="0" smtClean="0"/>
              <a:t>Channels are faster to enter larger &amp; richer states, but within each county, </a:t>
            </a:r>
            <a:br>
              <a:rPr lang="en-US" altLang="en-US" sz="1800" dirty="0" smtClean="0"/>
            </a:br>
            <a:r>
              <a:rPr lang="en-US" altLang="en-US" sz="1800" b="1" dirty="0" smtClean="0">
                <a:solidFill>
                  <a:srgbClr val="000099"/>
                </a:solidFill>
              </a:rPr>
              <a:t>entry into zips</a:t>
            </a:r>
            <a:r>
              <a:rPr lang="en-US" altLang="en-US" sz="1800" dirty="0" smtClean="0">
                <a:solidFill>
                  <a:srgbClr val="000099"/>
                </a:solidFill>
              </a:rPr>
              <a:t> </a:t>
            </a:r>
            <a:r>
              <a:rPr lang="en-US" altLang="en-US" sz="1800" dirty="0" smtClean="0"/>
              <a:t>is driven by </a:t>
            </a:r>
            <a:r>
              <a:rPr lang="en-US" altLang="en-US" sz="1800" b="1" dirty="0" smtClean="0"/>
              <a:t>cable laying borders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exploit spatial discontinuity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2"/>
          <p:cNvSpPr>
            <a:spLocks noChangeArrowheads="1"/>
          </p:cNvSpPr>
          <p:nvPr/>
        </p:nvSpPr>
        <p:spPr bwMode="auto">
          <a:xfrm>
            <a:off x="365067" y="5571529"/>
            <a:ext cx="8474133" cy="83820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6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4" grpId="0"/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CA1718-6359-47FA-9BF8-1CFA34AEB0A5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40604"/>
            <a:ext cx="8077200" cy="685801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Channel Position as a Driver of Viewership</a:t>
            </a:r>
            <a:endParaRPr lang="en-US" altLang="en-US" sz="3000" dirty="0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0" y="702487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50000"/>
              </a:lnSpc>
              <a:spcBef>
                <a:spcPts val="600"/>
              </a:spcBef>
              <a:buClrTx/>
              <a:defRPr/>
            </a:pPr>
            <a:r>
              <a:rPr lang="en-US" altLang="en-US" sz="1900" dirty="0" smtClean="0">
                <a:sym typeface="Wingdings" panose="05000000000000000000" pitchFamily="2" charset="2"/>
              </a:rPr>
              <a:t>Exploit rule-driven </a:t>
            </a:r>
            <a:r>
              <a:rPr lang="en-US" altLang="en-US" sz="1900" dirty="0">
                <a:sym typeface="Wingdings" panose="05000000000000000000" pitchFamily="2" charset="2"/>
              </a:rPr>
              <a:t>variation in channels’ </a:t>
            </a:r>
            <a:r>
              <a:rPr lang="en-US" altLang="en-US" sz="1900" b="1" dirty="0">
                <a:solidFill>
                  <a:srgbClr val="C00000"/>
                </a:solidFill>
                <a:sym typeface="Wingdings" panose="05000000000000000000" pitchFamily="2" charset="2"/>
              </a:rPr>
              <a:t>ordinal position</a:t>
            </a:r>
            <a:r>
              <a:rPr lang="en-US" altLang="en-US" sz="1900" dirty="0">
                <a:sym typeface="Wingdings" panose="05000000000000000000" pitchFamily="2" charset="2"/>
              </a:rPr>
              <a:t> in the cable lineup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en-US" sz="1600" dirty="0"/>
              <a:t>The same channel reaches </a:t>
            </a:r>
            <a:r>
              <a:rPr lang="en-US" altLang="en-US" sz="1600" b="1" dirty="0"/>
              <a:t>15% more households </a:t>
            </a:r>
            <a:r>
              <a:rPr lang="en-US" altLang="en-US" sz="1600" dirty="0"/>
              <a:t>in a zip code if it appears one </a:t>
            </a:r>
            <a:r>
              <a:rPr lang="en-US" altLang="en-US" sz="1600" dirty="0" smtClean="0"/>
              <a:t>standard deviation </a:t>
            </a:r>
            <a:r>
              <a:rPr lang="en-US" altLang="en-US" sz="1600" b="1" dirty="0">
                <a:solidFill>
                  <a:srgbClr val="000099"/>
                </a:solidFill>
              </a:rPr>
              <a:t>closer to the top</a:t>
            </a:r>
            <a:r>
              <a:rPr lang="en-US" altLang="en-US" sz="1600" dirty="0"/>
              <a:t> (e.g., as channel # 15 vs. # 50</a:t>
            </a:r>
            <a:r>
              <a:rPr lang="en-US" altLang="en-US" sz="1600" dirty="0" smtClean="0"/>
              <a:t>)</a:t>
            </a:r>
            <a:endParaRPr lang="en-US" altLang="en-US" sz="1500" dirty="0" smtClean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en-US" sz="1500" dirty="0" smtClean="0">
                <a:sym typeface="Wingdings" panose="05000000000000000000" pitchFamily="2" charset="2"/>
              </a:rPr>
              <a:t>More </a:t>
            </a:r>
            <a:r>
              <a:rPr lang="en-US" altLang="en-US" sz="1500" dirty="0">
                <a:sym typeface="Wingdings" panose="05000000000000000000" pitchFamily="2" charset="2"/>
              </a:rPr>
              <a:t>likely to be discovered via channel surfing (20% of viewership time) </a:t>
            </a:r>
            <a:endParaRPr lang="en-US" altLang="en-US" sz="11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Tx/>
              <a:defRPr/>
            </a:pPr>
            <a:r>
              <a:rPr lang="en-US" altLang="en-US" sz="1900" dirty="0">
                <a:sym typeface="Wingdings" panose="05000000000000000000" pitchFamily="2" charset="2"/>
              </a:rPr>
              <a:t>The channel’s slot is </a:t>
            </a:r>
            <a:r>
              <a:rPr lang="en-US" altLang="en-US" sz="1900" b="1" dirty="0">
                <a:sym typeface="Wingdings" panose="05000000000000000000" pitchFamily="2" charset="2"/>
              </a:rPr>
              <a:t>unique to the local system</a:t>
            </a:r>
            <a:r>
              <a:rPr lang="en-US" altLang="en-US" sz="1900" dirty="0">
                <a:sym typeface="Wingdings" panose="05000000000000000000" pitchFamily="2" charset="2"/>
              </a:rPr>
              <a:t>, driven by rules: 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ClrTx/>
              <a:buFont typeface="+mj-lt"/>
              <a:buAutoNum type="arabicPeriod"/>
              <a:defRPr/>
            </a:pPr>
            <a:r>
              <a:rPr lang="en-US" altLang="en-US" sz="1500" dirty="0" smtClean="0">
                <a:sym typeface="Wingdings" panose="05000000000000000000" pitchFamily="2" charset="2"/>
              </a:rPr>
              <a:t>Channel grouping: </a:t>
            </a:r>
            <a:r>
              <a:rPr lang="en-US" altLang="en-US" sz="1500" dirty="0">
                <a:solidFill>
                  <a:srgbClr val="000099"/>
                </a:solidFill>
                <a:sym typeface="Wingdings" panose="05000000000000000000" pitchFamily="2" charset="2"/>
              </a:rPr>
              <a:t>genre, </a:t>
            </a:r>
            <a:r>
              <a:rPr lang="en-US" altLang="en-US" sz="1500" dirty="0" smtClean="0">
                <a:solidFill>
                  <a:srgbClr val="000099"/>
                </a:solidFill>
                <a:sym typeface="Wingdings" panose="05000000000000000000" pitchFamily="2" charset="2"/>
              </a:rPr>
              <a:t>sister network</a:t>
            </a:r>
            <a:r>
              <a:rPr lang="en-US" altLang="en-US" sz="1500" dirty="0">
                <a:solidFill>
                  <a:srgbClr val="000099"/>
                </a:solidFill>
                <a:sym typeface="Wingdings" panose="05000000000000000000" pitchFamily="2" charset="2"/>
              </a:rPr>
              <a:t>, or </a:t>
            </a:r>
            <a:r>
              <a:rPr lang="en-US" altLang="en-US" sz="1500" dirty="0" smtClean="0">
                <a:solidFill>
                  <a:srgbClr val="000099"/>
                </a:solidFill>
                <a:sym typeface="Wingdings" panose="05000000000000000000" pitchFamily="2" charset="2"/>
              </a:rPr>
              <a:t>regional focus</a:t>
            </a:r>
            <a:endParaRPr lang="en-US" altLang="en-US" sz="1500" dirty="0">
              <a:solidFill>
                <a:srgbClr val="000099"/>
              </a:solidFill>
              <a:sym typeface="Wingdings" panose="05000000000000000000" pitchFamily="2" charset="2"/>
            </a:endParaRP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ClrTx/>
              <a:buFont typeface="+mj-lt"/>
              <a:buAutoNum type="arabicPeriod"/>
              <a:defRPr/>
            </a:pPr>
            <a:r>
              <a:rPr lang="en-US" altLang="en-US" sz="1500" dirty="0" smtClean="0">
                <a:sym typeface="Wingdings" panose="05000000000000000000" pitchFamily="2" charset="2"/>
              </a:rPr>
              <a:t>Allocation of new channels: </a:t>
            </a:r>
            <a:r>
              <a:rPr lang="en-US" altLang="en-US" sz="1500" dirty="0">
                <a:solidFill>
                  <a:srgbClr val="000099"/>
                </a:solidFill>
                <a:sym typeface="Wingdings" panose="05000000000000000000" pitchFamily="2" charset="2"/>
              </a:rPr>
              <a:t>end of the </a:t>
            </a:r>
            <a:r>
              <a:rPr lang="en-US" altLang="en-US" sz="1500" dirty="0" smtClean="0">
                <a:solidFill>
                  <a:srgbClr val="000099"/>
                </a:solidFill>
                <a:sym typeface="Wingdings" panose="05000000000000000000" pitchFamily="2" charset="2"/>
              </a:rPr>
              <a:t>lineup </a:t>
            </a:r>
            <a:r>
              <a:rPr lang="en-US" altLang="en-US" sz="1500" dirty="0" smtClean="0">
                <a:sym typeface="Wingdings" panose="05000000000000000000" pitchFamily="2" charset="2"/>
              </a:rPr>
              <a:t>or</a:t>
            </a:r>
            <a:r>
              <a:rPr lang="en-US" altLang="en-US" sz="1500" dirty="0" smtClean="0">
                <a:solidFill>
                  <a:srgbClr val="000099"/>
                </a:solidFill>
                <a:sym typeface="Wingdings" panose="05000000000000000000" pitchFamily="2" charset="2"/>
              </a:rPr>
              <a:t> best </a:t>
            </a:r>
            <a:r>
              <a:rPr lang="en-US" altLang="en-US" sz="1500" dirty="0">
                <a:solidFill>
                  <a:srgbClr val="000099"/>
                </a:solidFill>
                <a:sym typeface="Wingdings" panose="05000000000000000000" pitchFamily="2" charset="2"/>
              </a:rPr>
              <a:t>available </a:t>
            </a:r>
            <a:r>
              <a:rPr lang="en-US" altLang="en-US" sz="1500" dirty="0" smtClean="0">
                <a:solidFill>
                  <a:srgbClr val="000099"/>
                </a:solidFill>
                <a:sym typeface="Wingdings" panose="05000000000000000000" pitchFamily="2" charset="2"/>
              </a:rPr>
              <a:t>slot</a:t>
            </a:r>
            <a:endParaRPr lang="en-US" altLang="en-US" sz="1500" dirty="0">
              <a:sym typeface="Wingdings" panose="05000000000000000000" pitchFamily="2" charset="2"/>
            </a:endParaRPr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228600" y="609600"/>
            <a:ext cx="8915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997997"/>
            <a:ext cx="2743200" cy="2402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014684"/>
            <a:ext cx="3019168" cy="2386116"/>
          </a:xfrm>
          <a:prstGeom prst="rect">
            <a:avLst/>
          </a:prstGeom>
        </p:spPr>
      </p:pic>
      <p:sp>
        <p:nvSpPr>
          <p:cNvPr id="9" name="Rounded Rectangle 2"/>
          <p:cNvSpPr>
            <a:spLocks noChangeArrowheads="1"/>
          </p:cNvSpPr>
          <p:nvPr/>
        </p:nvSpPr>
        <p:spPr bwMode="auto">
          <a:xfrm>
            <a:off x="1668780" y="5217198"/>
            <a:ext cx="1531620" cy="533399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4739640" y="5302765"/>
            <a:ext cx="1516380" cy="75263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ounded Rectangle 2"/>
          <p:cNvSpPr>
            <a:spLocks noChangeArrowheads="1"/>
          </p:cNvSpPr>
          <p:nvPr/>
        </p:nvSpPr>
        <p:spPr bwMode="auto">
          <a:xfrm>
            <a:off x="1684020" y="5407697"/>
            <a:ext cx="1531620" cy="152400"/>
          </a:xfrm>
          <a:prstGeom prst="roundRect">
            <a:avLst>
              <a:gd name="adj" fmla="val 16667"/>
            </a:avLst>
          </a:prstGeom>
          <a:solidFill>
            <a:srgbClr val="FFC000">
              <a:alpha val="27000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ounded Rectangle 2"/>
          <p:cNvSpPr>
            <a:spLocks noChangeArrowheads="1"/>
          </p:cNvSpPr>
          <p:nvPr/>
        </p:nvSpPr>
        <p:spPr bwMode="auto">
          <a:xfrm>
            <a:off x="4724400" y="5750597"/>
            <a:ext cx="1531620" cy="152400"/>
          </a:xfrm>
          <a:prstGeom prst="roundRect">
            <a:avLst>
              <a:gd name="adj" fmla="val 16667"/>
            </a:avLst>
          </a:prstGeom>
          <a:solidFill>
            <a:srgbClr val="FFC000">
              <a:alpha val="20000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5064798"/>
            <a:ext cx="1737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500" dirty="0"/>
              <a:t>CNBC is grouped </a:t>
            </a:r>
          </a:p>
          <a:p>
            <a:pPr>
              <a:buNone/>
            </a:pPr>
            <a:r>
              <a:rPr lang="en-US" sz="1500" dirty="0"/>
              <a:t> with news:</a:t>
            </a:r>
          </a:p>
          <a:p>
            <a:pPr>
              <a:buNone/>
            </a:pPr>
            <a:r>
              <a:rPr lang="en-US" sz="1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b="1" dirty="0">
                <a:solidFill>
                  <a:srgbClr val="C00000"/>
                </a:solidFill>
              </a:rPr>
              <a:t>Channel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283623"/>
            <a:ext cx="1864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500" dirty="0"/>
              <a:t>CNBC is grouped </a:t>
            </a:r>
          </a:p>
          <a:p>
            <a:pPr>
              <a:buNone/>
            </a:pPr>
            <a:r>
              <a:rPr lang="en-US" sz="1500" dirty="0"/>
              <a:t> with entertainment:</a:t>
            </a:r>
          </a:p>
          <a:p>
            <a:pPr>
              <a:buNone/>
            </a:pPr>
            <a:r>
              <a:rPr lang="en-US" sz="1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b="1" dirty="0">
                <a:solidFill>
                  <a:srgbClr val="C00000"/>
                </a:solidFill>
              </a:rPr>
              <a:t>Channel 45</a:t>
            </a:r>
          </a:p>
        </p:txBody>
      </p:sp>
    </p:spTree>
    <p:extLst>
      <p:ext uri="{BB962C8B-B14F-4D97-AF65-F5344CB8AC3E}">
        <p14:creationId xmlns:p14="http://schemas.microsoft.com/office/powerpoint/2010/main" val="28591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360BD-45C1-4590-BCB7-45431977F80C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106363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Main Findings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8780" y="615309"/>
            <a:ext cx="8686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defRPr/>
            </a:pPr>
            <a:r>
              <a:rPr lang="en-US" altLang="en-US" sz="1500" b="1" u="sng" dirty="0"/>
              <a:t>Effect on </a:t>
            </a:r>
            <a:r>
              <a:rPr lang="en-US" altLang="en-US" sz="1500" b="1" u="sng" dirty="0" smtClean="0"/>
              <a:t>refinancing</a:t>
            </a:r>
            <a:endParaRPr lang="en-US" altLang="en-US" sz="1500" b="1" u="sng" dirty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Financial TV raises households’ propensity to refinance when doing so is </a:t>
            </a:r>
            <a:r>
              <a:rPr lang="en-US" sz="1500" dirty="0" smtClean="0">
                <a:solidFill>
                  <a:srgbClr val="000099"/>
                </a:solidFill>
              </a:rPr>
              <a:t>beneficial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dirty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The entry of Fox Business News is associated with a </a:t>
            </a:r>
            <a:r>
              <a:rPr lang="en-US" sz="1500" b="1" dirty="0" smtClean="0"/>
              <a:t>7% </a:t>
            </a:r>
            <a:r>
              <a:rPr lang="en-US" sz="1500" b="1" dirty="0"/>
              <a:t>increase</a:t>
            </a:r>
            <a:r>
              <a:rPr lang="en-US" sz="1500" dirty="0"/>
              <a:t> </a:t>
            </a:r>
            <a:r>
              <a:rPr lang="en-US" sz="1500" b="1" dirty="0"/>
              <a:t>in local refinancing </a:t>
            </a:r>
            <a:r>
              <a:rPr lang="en-US" sz="1500" dirty="0"/>
              <a:t>volume in response to a 100 bps drop in interest rates</a:t>
            </a:r>
            <a:r>
              <a:rPr lang="en-US" sz="1500" dirty="0">
                <a:solidFill>
                  <a:srgbClr val="000099"/>
                </a:solidFill>
              </a:rPr>
              <a:t> </a:t>
            </a:r>
            <a:endParaRPr lang="en-US" sz="1500" dirty="0" smtClean="0">
              <a:solidFill>
                <a:srgbClr val="0000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dirty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Confirm the effect by instrumenting TV viewership with channels’ ordinal positions:</a:t>
            </a:r>
            <a:br>
              <a:rPr lang="en-US" sz="1500" dirty="0"/>
            </a:br>
            <a:r>
              <a:rPr lang="en-US" sz="1500" dirty="0"/>
              <a:t>a one </a:t>
            </a:r>
            <a:r>
              <a:rPr lang="en-US" sz="1500" dirty="0" smtClean="0"/>
              <a:t>std. </a:t>
            </a:r>
            <a:r>
              <a:rPr lang="en-US" sz="1500" dirty="0"/>
              <a:t>dev. move closer to the top of the lineup increases refinancing by </a:t>
            </a:r>
            <a:r>
              <a:rPr lang="en-US" sz="1500" b="1" dirty="0" smtClean="0"/>
              <a:t>3.5%</a:t>
            </a: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400" b="1" dirty="0" smtClean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u="sng" dirty="0" smtClean="0"/>
              <a:t>Average household effect</a:t>
            </a:r>
            <a:r>
              <a:rPr lang="en-US" sz="1500" dirty="0" smtClean="0"/>
              <a:t>: </a:t>
            </a:r>
            <a:r>
              <a:rPr lang="en-US" sz="1500" b="1" dirty="0" smtClean="0">
                <a:solidFill>
                  <a:srgbClr val="000099"/>
                </a:solidFill>
              </a:rPr>
              <a:t>197 bps </a:t>
            </a:r>
            <a:r>
              <a:rPr lang="en-US" sz="1500" dirty="0" smtClean="0"/>
              <a:t>lower int. rate </a:t>
            </a:r>
            <a:r>
              <a:rPr lang="en-US" sz="1500" dirty="0" smtClean="0">
                <a:sym typeface="Wingdings" panose="05000000000000000000" pitchFamily="2" charset="2"/>
              </a:rPr>
              <a:t> </a:t>
            </a:r>
            <a:r>
              <a:rPr lang="en-US" sz="1500" dirty="0" smtClean="0"/>
              <a:t>nominal savings of </a:t>
            </a:r>
            <a:r>
              <a:rPr lang="en-AU" sz="1500" b="1" dirty="0" smtClean="0">
                <a:solidFill>
                  <a:srgbClr val="000099"/>
                </a:solidFill>
              </a:rPr>
              <a:t>$63,220</a:t>
            </a:r>
            <a:endParaRPr lang="en-AU" sz="1500" dirty="0" smtClean="0">
              <a:solidFill>
                <a:srgbClr val="000099"/>
              </a:solidFill>
            </a:endParaRP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AU" sz="200" dirty="0" smtClean="0"/>
          </a:p>
          <a:p>
            <a:pPr marL="457200" indent="-457200">
              <a:lnSpc>
                <a:spcPct val="120000"/>
              </a:lnSpc>
              <a:defRPr/>
            </a:pPr>
            <a:r>
              <a:rPr lang="en-US" altLang="en-US" sz="1500" b="1" u="sng" dirty="0" smtClean="0"/>
              <a:t>Mechanisms</a:t>
            </a:r>
            <a:endParaRPr lang="en-US" altLang="en-US" sz="1500" b="1" u="sng" dirty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Greater </a:t>
            </a:r>
            <a:r>
              <a:rPr lang="en-US" sz="1500" dirty="0">
                <a:solidFill>
                  <a:srgbClr val="000099"/>
                </a:solidFill>
              </a:rPr>
              <a:t>fraction of refinancing </a:t>
            </a:r>
            <a:r>
              <a:rPr lang="en-US" sz="1500" dirty="0" smtClean="0">
                <a:solidFill>
                  <a:srgbClr val="000099"/>
                </a:solidFill>
              </a:rPr>
              <a:t>households</a:t>
            </a: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400" dirty="0" smtClean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rgbClr val="000099"/>
                </a:solidFill>
              </a:rPr>
              <a:t>Faster </a:t>
            </a:r>
            <a:r>
              <a:rPr lang="en-US" sz="1500" dirty="0" smtClean="0"/>
              <a:t>to refinance, given the same incentives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 smtClean="0">
                <a:solidFill>
                  <a:srgbClr val="C00000"/>
                </a:solidFill>
                <a:sym typeface="Wingdings" panose="05000000000000000000" pitchFamily="2" charset="2"/>
              </a:rPr>
              <a:t>greater</a:t>
            </a:r>
            <a:r>
              <a:rPr lang="en-US" sz="1500" dirty="0" smtClean="0">
                <a:sym typeface="Wingdings" panose="05000000000000000000" pitchFamily="2" charset="2"/>
              </a:rPr>
              <a:t> </a:t>
            </a:r>
            <a:r>
              <a:rPr lang="en-US" sz="1500" dirty="0" smtClean="0">
                <a:solidFill>
                  <a:srgbClr val="C00000"/>
                </a:solidFill>
              </a:rPr>
              <a:t>attention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dirty="0">
              <a:solidFill>
                <a:srgbClr val="C00000"/>
              </a:solidFill>
            </a:endParaRP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ym typeface="Wingdings" panose="05000000000000000000" pitchFamily="2" charset="2"/>
              </a:rPr>
              <a:t>More likely to </a:t>
            </a:r>
            <a:r>
              <a:rPr lang="en-US" sz="1500" dirty="0">
                <a:solidFill>
                  <a:srgbClr val="000099"/>
                </a:solidFill>
                <a:sym typeface="Wingdings" panose="05000000000000000000" pitchFamily="2" charset="2"/>
              </a:rPr>
              <a:t>complete </a:t>
            </a:r>
            <a:r>
              <a:rPr lang="en-US" sz="1500" dirty="0">
                <a:sym typeface="Wingdings" panose="05000000000000000000" pitchFamily="2" charset="2"/>
              </a:rPr>
              <a:t>initiated </a:t>
            </a:r>
            <a:r>
              <a:rPr lang="en-US" sz="1500" dirty="0" smtClean="0">
                <a:sym typeface="Wingdings" panose="05000000000000000000" pitchFamily="2" charset="2"/>
              </a:rPr>
              <a:t>applications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less</a:t>
            </a:r>
            <a:r>
              <a:rPr lang="en-US" sz="1500" dirty="0" smtClean="0">
                <a:sym typeface="Wingdings" panose="05000000000000000000" pitchFamily="2" charset="2"/>
              </a:rPr>
              <a:t> </a:t>
            </a:r>
            <a:r>
              <a:rPr lang="en-US" sz="1500" dirty="0" smtClean="0">
                <a:solidFill>
                  <a:srgbClr val="C00000"/>
                </a:solidFill>
              </a:rPr>
              <a:t>inertia</a:t>
            </a: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400" dirty="0">
              <a:solidFill>
                <a:srgbClr val="C00000"/>
              </a:solidFill>
            </a:endParaRP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More </a:t>
            </a:r>
            <a:r>
              <a:rPr lang="en-US" sz="1500" dirty="0">
                <a:solidFill>
                  <a:srgbClr val="000099"/>
                </a:solidFill>
              </a:rPr>
              <a:t>comparison shopping</a:t>
            </a:r>
            <a:r>
              <a:rPr lang="en-US" sz="1500" dirty="0"/>
              <a:t>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 smtClean="0">
                <a:sym typeface="Wingdings" panose="05000000000000000000" pitchFamily="2" charset="2"/>
              </a:rPr>
              <a:t>multiple applications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 smtClean="0">
                <a:sym typeface="Wingdings" panose="05000000000000000000" pitchFamily="2" charset="2"/>
              </a:rPr>
              <a:t>a further </a:t>
            </a:r>
            <a:r>
              <a:rPr lang="en-US" sz="1500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11 bps</a:t>
            </a:r>
            <a:r>
              <a:rPr lang="en-US" sz="1500" dirty="0" smtClean="0">
                <a:sym typeface="Wingdings" panose="05000000000000000000" pitchFamily="2" charset="2"/>
              </a:rPr>
              <a:t> drop in int. rate 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AU" sz="800" dirty="0"/>
          </a:p>
          <a:p>
            <a:pPr marL="457200" indent="-457200">
              <a:lnSpc>
                <a:spcPct val="120000"/>
              </a:lnSpc>
              <a:defRPr/>
            </a:pPr>
            <a:r>
              <a:rPr lang="en-US" altLang="en-US" sz="1500" b="1" u="sng" dirty="0"/>
              <a:t>Who is more affected</a:t>
            </a:r>
            <a:r>
              <a:rPr lang="en-US" altLang="en-US" sz="1500" b="1" u="sng" dirty="0" smtClean="0"/>
              <a:t>?</a:t>
            </a:r>
            <a:endParaRPr lang="en-US" altLang="en-US" sz="1500" b="1" u="sng" dirty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Those with </a:t>
            </a:r>
            <a:r>
              <a:rPr lang="en-US" sz="1500" dirty="0">
                <a:solidFill>
                  <a:srgbClr val="000099"/>
                </a:solidFill>
              </a:rPr>
              <a:t>less access to fin advice</a:t>
            </a:r>
            <a:r>
              <a:rPr lang="en-US" sz="1500" dirty="0"/>
              <a:t>: minorities, lower income, less fin. </a:t>
            </a:r>
            <a:r>
              <a:rPr lang="en-US" sz="1500" dirty="0" smtClean="0"/>
              <a:t>literacy</a:t>
            </a:r>
            <a:endParaRPr lang="en-US" sz="1500" b="1" dirty="0">
              <a:solidFill>
                <a:srgbClr val="0033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1500" b="1" dirty="0">
              <a:solidFill>
                <a:srgbClr val="0033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b="1" dirty="0">
              <a:solidFill>
                <a:srgbClr val="0033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b="1" dirty="0">
              <a:solidFill>
                <a:srgbClr val="0033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b="1" dirty="0">
              <a:solidFill>
                <a:srgbClr val="0033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b="1" dirty="0">
              <a:solidFill>
                <a:srgbClr val="003399"/>
              </a:solidFill>
            </a:endParaRPr>
          </a:p>
        </p:txBody>
      </p:sp>
      <p:sp>
        <p:nvSpPr>
          <p:cNvPr id="8" name="Rounded Rectangle 2"/>
          <p:cNvSpPr>
            <a:spLocks noChangeArrowheads="1"/>
          </p:cNvSpPr>
          <p:nvPr/>
        </p:nvSpPr>
        <p:spPr bwMode="auto">
          <a:xfrm>
            <a:off x="228600" y="5715000"/>
            <a:ext cx="8458200" cy="6054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98780" y="5787085"/>
            <a:ext cx="86487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en-US" sz="1800" dirty="0"/>
              <a:t>Novel evidence on media as an </a:t>
            </a:r>
            <a:r>
              <a:rPr lang="en-US" altLang="en-US" sz="1800" b="1" dirty="0"/>
              <a:t>educator</a:t>
            </a:r>
            <a:r>
              <a:rPr lang="en-US" altLang="en-US" sz="1800" dirty="0"/>
              <a:t> and a </a:t>
            </a:r>
            <a:r>
              <a:rPr lang="en-US" altLang="en-US" sz="1800" b="1" dirty="0" smtClean="0"/>
              <a:t>reminder</a:t>
            </a:r>
            <a:r>
              <a:rPr lang="en-US" altLang="en-US" sz="1800" dirty="0" smtClean="0"/>
              <a:t> </a:t>
            </a:r>
            <a:r>
              <a:rPr lang="en-US" altLang="en-US" sz="1800" b="1" dirty="0"/>
              <a:t>against inertia</a:t>
            </a:r>
          </a:p>
        </p:txBody>
      </p:sp>
      <p:cxnSp>
        <p:nvCxnSpPr>
          <p:cNvPr id="11" name="Straight Connector 2"/>
          <p:cNvCxnSpPr>
            <a:cxnSpLocks noChangeShapeType="1"/>
          </p:cNvCxnSpPr>
          <p:nvPr/>
        </p:nvCxnSpPr>
        <p:spPr bwMode="auto">
          <a:xfrm>
            <a:off x="228600" y="609600"/>
            <a:ext cx="8915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5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76200" y="1371600"/>
            <a:ext cx="876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algn="ctr"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600" b="1" dirty="0">
                <a:solidFill>
                  <a:srgbClr val="C00000"/>
                </a:solidFill>
              </a:rPr>
              <a:t>Motivating </a:t>
            </a:r>
            <a:r>
              <a:rPr lang="en-US" altLang="en-US" sz="2600" b="1" dirty="0" smtClean="0">
                <a:solidFill>
                  <a:srgbClr val="C00000"/>
                </a:solidFill>
              </a:rPr>
              <a:t>Evidence</a:t>
            </a:r>
            <a:r>
              <a:rPr lang="en-US" altLang="en-US" sz="2600" b="1" dirty="0" smtClean="0"/>
              <a:t> </a:t>
            </a:r>
            <a:r>
              <a:rPr lang="en-US" altLang="en-US" sz="2600" b="1" dirty="0"/>
              <a:t/>
            </a:r>
            <a:br>
              <a:rPr lang="en-US" altLang="en-US" sz="2600" b="1" dirty="0"/>
            </a:br>
            <a:endParaRPr lang="en-US" altLang="en-US" sz="2600" b="1" dirty="0"/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2600" b="1" dirty="0"/>
              <a:t>Does Media affect Refinancing</a:t>
            </a:r>
            <a:r>
              <a:rPr lang="en-US" altLang="en-US" sz="2600" b="1" baseline="-25000" dirty="0"/>
              <a:t> </a:t>
            </a:r>
            <a:r>
              <a:rPr lang="en-US" altLang="en-US" sz="2600" b="1" dirty="0"/>
              <a:t>Decisions?</a:t>
            </a:r>
            <a:br>
              <a:rPr lang="en-US" altLang="en-US" sz="2600" b="1" dirty="0"/>
            </a:b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81777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BE3879-306E-436D-8CB2-739CB5EFC5C1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10787" y="-114218"/>
            <a:ext cx="8366239" cy="7921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Where do refinancing borrowers get info?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838200"/>
            <a:ext cx="8382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altLang="en-US" sz="500"/>
          </a:p>
        </p:txBody>
      </p:sp>
      <p:cxnSp>
        <p:nvCxnSpPr>
          <p:cNvPr id="23557" name="Straight Connector 2"/>
          <p:cNvCxnSpPr>
            <a:cxnSpLocks noChangeShapeType="1"/>
          </p:cNvCxnSpPr>
          <p:nvPr/>
        </p:nvCxnSpPr>
        <p:spPr bwMode="auto">
          <a:xfrm>
            <a:off x="457200" y="609600"/>
            <a:ext cx="82296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410787" y="5010832"/>
            <a:ext cx="8648700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30000"/>
              </a:lnSpc>
              <a:buClrTx/>
              <a:buFont typeface="Wingdings" pitchFamily="2" charset="2"/>
              <a:buAutoNum type="arabicPeriod"/>
            </a:pPr>
            <a:r>
              <a:rPr lang="en-US" altLang="en-US" sz="1800" dirty="0"/>
              <a:t>About </a:t>
            </a:r>
            <a:r>
              <a:rPr lang="en-US" altLang="en-US" sz="1800" b="1" dirty="0"/>
              <a:t>16%</a:t>
            </a:r>
            <a:r>
              <a:rPr lang="en-US" altLang="en-US" sz="1800" dirty="0"/>
              <a:t> of borrowers use information from the media in refinancing decisions</a:t>
            </a:r>
          </a:p>
          <a:p>
            <a:pPr marL="342900" indent="-342900">
              <a:lnSpc>
                <a:spcPct val="130000"/>
              </a:lnSpc>
              <a:buClrTx/>
              <a:buFont typeface="Wingdings" pitchFamily="2" charset="2"/>
              <a:buAutoNum type="arabicPeriod"/>
            </a:pPr>
            <a:endParaRPr lang="en-US" altLang="en-US" sz="500" dirty="0">
              <a:solidFill>
                <a:srgbClr val="0000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33991"/>
              </p:ext>
            </p:extLst>
          </p:nvPr>
        </p:nvGraphicFramePr>
        <p:xfrm>
          <a:off x="606960" y="1070185"/>
          <a:ext cx="7385228" cy="3698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3735">
                <a:tc>
                  <a:txBody>
                    <a:bodyPr/>
                    <a:lstStyle/>
                    <a:p>
                      <a:r>
                        <a:rPr lang="en-US" b="1" dirty="0"/>
                        <a:t>Information Source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Percent of </a:t>
                      </a:r>
                      <a:br>
                        <a:rPr lang="en-US" b="1" dirty="0"/>
                      </a:br>
                      <a:r>
                        <a:rPr lang="en-US" b="1" dirty="0"/>
                        <a:t>refinancing borrowers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Lenders or brokers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11">
                <a:tc>
                  <a:txBody>
                    <a:bodyPr/>
                    <a:lstStyle/>
                    <a:p>
                      <a:r>
                        <a:rPr lang="en-US" sz="2000" dirty="0"/>
                        <a:t>Bankers or</a:t>
                      </a:r>
                      <a:r>
                        <a:rPr lang="en-US" sz="2000" baseline="0" dirty="0"/>
                        <a:t> financial planners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811">
                <a:tc>
                  <a:txBody>
                    <a:bodyPr/>
                    <a:lstStyle/>
                    <a:p>
                      <a:r>
                        <a:rPr lang="en-US" sz="2000" dirty="0"/>
                        <a:t>Media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15.6%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11">
                <a:tc>
                  <a:txBody>
                    <a:bodyPr/>
                    <a:lstStyle/>
                    <a:p>
                      <a:r>
                        <a:rPr lang="en-US" sz="2000" dirty="0"/>
                        <a:t>Real estate agents or builders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811">
                <a:tc>
                  <a:txBody>
                    <a:bodyPr/>
                    <a:lstStyle/>
                    <a:p>
                      <a:r>
                        <a:rPr lang="en-US" sz="2000" dirty="0"/>
                        <a:t>Housing counselors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713058"/>
            <a:ext cx="7696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dirty="0"/>
              <a:t>National Survey of Mortgage Originators (a nationally representative sample, n</a:t>
            </a:r>
            <a:r>
              <a:rPr lang="en-US" sz="1500" baseline="-25000" dirty="0"/>
              <a:t> </a:t>
            </a:r>
            <a:r>
              <a:rPr lang="en-US" sz="1500" dirty="0"/>
              <a:t>=</a:t>
            </a:r>
            <a:r>
              <a:rPr lang="en-US" sz="1500" baseline="-25000" dirty="0"/>
              <a:t> </a:t>
            </a:r>
            <a:r>
              <a:rPr lang="en-US" sz="1500" dirty="0"/>
              <a:t>8,315)</a:t>
            </a:r>
          </a:p>
        </p:txBody>
      </p:sp>
      <p:sp>
        <p:nvSpPr>
          <p:cNvPr id="12" name="Rounded Rectangle 2"/>
          <p:cNvSpPr>
            <a:spLocks noChangeArrowheads="1"/>
          </p:cNvSpPr>
          <p:nvPr/>
        </p:nvSpPr>
        <p:spPr bwMode="auto">
          <a:xfrm>
            <a:off x="606960" y="3131485"/>
            <a:ext cx="7385228" cy="553535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3" name="Rounded Rectangle 2"/>
          <p:cNvSpPr>
            <a:spLocks noChangeArrowheads="1"/>
          </p:cNvSpPr>
          <p:nvPr/>
        </p:nvSpPr>
        <p:spPr bwMode="auto">
          <a:xfrm>
            <a:off x="606960" y="3657601"/>
            <a:ext cx="7385228" cy="111104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19100" y="5471195"/>
            <a:ext cx="8648700" cy="7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30000"/>
              </a:lnSpc>
              <a:buClrTx/>
              <a:buFont typeface="+mj-lt"/>
              <a:buAutoNum type="arabicPeriod" startAt="2"/>
            </a:pPr>
            <a:r>
              <a:rPr lang="en-US" altLang="en-US" sz="1800" dirty="0">
                <a:sym typeface="Wingdings" panose="05000000000000000000" pitchFamily="2" charset="2"/>
              </a:rPr>
              <a:t>Media is as important as real estate agents and </a:t>
            </a:r>
            <a:r>
              <a:rPr lang="en-US" altLang="en-US" sz="1800" b="1" dirty="0">
                <a:sym typeface="Wingdings" panose="05000000000000000000" pitchFamily="2" charset="2"/>
              </a:rPr>
              <a:t>several times more important than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b="1" dirty="0">
                <a:sym typeface="Wingdings" panose="05000000000000000000" pitchFamily="2" charset="2"/>
              </a:rPr>
              <a:t>housing counselors</a:t>
            </a:r>
            <a:r>
              <a:rPr lang="en-US" altLang="en-US" sz="1800" dirty="0">
                <a:sym typeface="Wingdings" panose="05000000000000000000" pitchFamily="2" charset="2"/>
              </a:rPr>
              <a:t>, the main </a:t>
            </a:r>
            <a:r>
              <a:rPr lang="en-US" altLang="en-US" sz="1800" dirty="0">
                <a:solidFill>
                  <a:srgbClr val="000099"/>
                </a:solidFill>
                <a:sym typeface="Wingdings" panose="05000000000000000000" pitchFamily="2" charset="2"/>
              </a:rPr>
              <a:t>policy effort</a:t>
            </a:r>
            <a:r>
              <a:rPr lang="en-US" altLang="en-US" sz="1800" dirty="0">
                <a:sym typeface="Wingdings" panose="05000000000000000000" pitchFamily="2" charset="2"/>
              </a:rPr>
              <a:t> in mortgage education</a:t>
            </a:r>
            <a:endParaRPr lang="en-US" altLang="en-US" sz="1800" dirty="0">
              <a:solidFill>
                <a:srgbClr val="000099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92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12" grpId="0" animBg="1"/>
      <p:bldP spid="12" grpId="1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BE3879-306E-436D-8CB2-739CB5EFC5C1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07690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Use of Media and Approach to Refinancing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533400" y="1215791"/>
            <a:ext cx="81915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altLang="en-US" sz="500"/>
          </a:p>
        </p:txBody>
      </p:sp>
      <p:cxnSp>
        <p:nvCxnSpPr>
          <p:cNvPr id="23557" name="Straight Connector 2"/>
          <p:cNvCxnSpPr>
            <a:cxnSpLocks noChangeShapeType="1"/>
          </p:cNvCxnSpPr>
          <p:nvPr/>
        </p:nvCxnSpPr>
        <p:spPr bwMode="auto">
          <a:xfrm>
            <a:off x="445770" y="609600"/>
            <a:ext cx="8534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71500" y="4980789"/>
            <a:ext cx="8191500" cy="138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  <a:buClrTx/>
              <a:buNone/>
            </a:pPr>
            <a:r>
              <a:rPr lang="en-US" altLang="en-US" sz="1600" b="1" dirty="0">
                <a:solidFill>
                  <a:srgbClr val="C00000"/>
                </a:solidFill>
              </a:rPr>
              <a:t>Borrowers who use media</a:t>
            </a:r>
            <a:r>
              <a:rPr lang="en-US" altLang="en-US" sz="1600" dirty="0"/>
              <a:t> in their refinancing decisions are:</a:t>
            </a:r>
            <a:br>
              <a:rPr lang="en-US" altLang="en-US" sz="1600" dirty="0"/>
            </a:br>
            <a:r>
              <a:rPr lang="en-US" altLang="en-US" sz="1600" dirty="0"/>
              <a:t>3 p.p. (or 4%) more likely to </a:t>
            </a:r>
            <a:r>
              <a:rPr lang="en-US" altLang="en-US" sz="1600" b="1" dirty="0">
                <a:solidFill>
                  <a:srgbClr val="000099"/>
                </a:solidFill>
              </a:rPr>
              <a:t>self-initiate the refinancing process</a:t>
            </a:r>
            <a:br>
              <a:rPr lang="en-US" altLang="en-US" sz="1600" b="1" dirty="0">
                <a:solidFill>
                  <a:srgbClr val="000099"/>
                </a:solidFill>
              </a:rPr>
            </a:br>
            <a:r>
              <a:rPr lang="en-US" altLang="en-US" sz="1600" dirty="0" smtClean="0"/>
              <a:t>15 </a:t>
            </a:r>
            <a:r>
              <a:rPr lang="en-US" altLang="en-US" sz="1600" dirty="0"/>
              <a:t>p.p. (or 30%) </a:t>
            </a:r>
            <a:r>
              <a:rPr lang="en-US" sz="1600" dirty="0"/>
              <a:t>more likely to </a:t>
            </a:r>
            <a:r>
              <a:rPr lang="en-US" sz="1600" b="1" dirty="0">
                <a:solidFill>
                  <a:srgbClr val="000099"/>
                </a:solidFill>
              </a:rPr>
              <a:t>evaluate multiple lenders</a:t>
            </a:r>
            <a:br>
              <a:rPr lang="en-US" sz="1600" b="1" dirty="0">
                <a:solidFill>
                  <a:srgbClr val="000099"/>
                </a:solidFill>
              </a:rPr>
            </a:br>
            <a:r>
              <a:rPr lang="en-US" sz="1600" dirty="0"/>
              <a:t>4.2 </a:t>
            </a:r>
            <a:r>
              <a:rPr lang="en-US" sz="1600" dirty="0" err="1"/>
              <a:t>p.p</a:t>
            </a:r>
            <a:r>
              <a:rPr lang="en-US" sz="1600" dirty="0"/>
              <a:t> (or 19%) more likely to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en-US" sz="1600" b="1" dirty="0">
                <a:solidFill>
                  <a:srgbClr val="000099"/>
                </a:solidFill>
              </a:rPr>
              <a:t>refinance again in the future</a:t>
            </a:r>
            <a:endParaRPr lang="en-US" altLang="en-US" sz="1800" b="1" dirty="0">
              <a:solidFill>
                <a:srgbClr val="000099"/>
              </a:solidFill>
            </a:endParaRPr>
          </a:p>
        </p:txBody>
      </p:sp>
      <p:sp>
        <p:nvSpPr>
          <p:cNvPr id="10" name="Rounded Rectangle 2"/>
          <p:cNvSpPr>
            <a:spLocks noChangeArrowheads="1"/>
          </p:cNvSpPr>
          <p:nvPr/>
        </p:nvSpPr>
        <p:spPr bwMode="auto">
          <a:xfrm>
            <a:off x="457771" y="5029434"/>
            <a:ext cx="8305229" cy="138319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8620" y="565854"/>
            <a:ext cx="86487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en-US" sz="1800" dirty="0">
                <a:solidFill>
                  <a:srgbClr val="000099"/>
                </a:solidFill>
              </a:rPr>
              <a:t>“Naïve”</a:t>
            </a:r>
            <a:r>
              <a:rPr lang="en-US" altLang="en-US" sz="1800" dirty="0"/>
              <a:t> regression evidence (linear probability models):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28798"/>
              </p:ext>
            </p:extLst>
          </p:nvPr>
        </p:nvGraphicFramePr>
        <p:xfrm>
          <a:off x="457200" y="994079"/>
          <a:ext cx="8305800" cy="39589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1962">
                  <a:extLst>
                    <a:ext uri="{9D8B030D-6E8A-4147-A177-3AD203B41FA5}">
                      <a16:colId xmlns:a16="http://schemas.microsoft.com/office/drawing/2014/main" val="1544007581"/>
                    </a:ext>
                  </a:extLst>
                </a:gridCol>
                <a:gridCol w="1596375">
                  <a:extLst>
                    <a:ext uri="{9D8B030D-6E8A-4147-A177-3AD203B41FA5}">
                      <a16:colId xmlns:a16="http://schemas.microsoft.com/office/drawing/2014/main" val="1338483408"/>
                    </a:ext>
                  </a:extLst>
                </a:gridCol>
                <a:gridCol w="1596375">
                  <a:extLst>
                    <a:ext uri="{9D8B030D-6E8A-4147-A177-3AD203B41FA5}">
                      <a16:colId xmlns:a16="http://schemas.microsoft.com/office/drawing/2014/main" val="3104717080"/>
                    </a:ext>
                  </a:extLst>
                </a:gridCol>
                <a:gridCol w="1596375">
                  <a:extLst>
                    <a:ext uri="{9D8B030D-6E8A-4147-A177-3AD203B41FA5}">
                      <a16:colId xmlns:a16="http://schemas.microsoft.com/office/drawing/2014/main" val="675557152"/>
                    </a:ext>
                  </a:extLst>
                </a:gridCol>
                <a:gridCol w="1594713">
                  <a:extLst>
                    <a:ext uri="{9D8B030D-6E8A-4147-A177-3AD203B41FA5}">
                      <a16:colId xmlns:a16="http://schemas.microsoft.com/office/drawing/2014/main" val="2869394660"/>
                    </a:ext>
                  </a:extLst>
                </a:gridCol>
              </a:tblGrid>
              <a:tr h="232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dirty="0">
                          <a:effectLst/>
                          <a:latin typeface="+mj-lt"/>
                        </a:rPr>
                        <a:t> </a:t>
                      </a:r>
                      <a:endParaRPr lang="en-US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dirty="0">
                          <a:effectLst/>
                          <a:latin typeface="+mj-lt"/>
                        </a:rPr>
                        <a:t>Dependent</a:t>
                      </a:r>
                      <a:r>
                        <a:rPr lang="en-AU" sz="1300" b="1" baseline="0" dirty="0">
                          <a:effectLst/>
                          <a:latin typeface="+mj-lt"/>
                        </a:rPr>
                        <a:t> Variable:</a:t>
                      </a:r>
                      <a:endParaRPr lang="en-US" sz="1300" b="1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500" b="1" baseline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9104685"/>
                  </a:ext>
                </a:extLst>
              </a:tr>
              <a:tr h="687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3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+mj-lt"/>
                        </a:rPr>
                        <a:t>Self-initiated the refinancing</a:t>
                      </a:r>
                      <a:r>
                        <a:rPr lang="en-AU" sz="1400" b="1" baseline="0" dirty="0">
                          <a:effectLst/>
                          <a:latin typeface="+mj-lt"/>
                        </a:rPr>
                        <a:t> process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+mj-lt"/>
                        </a:rPr>
                        <a:t>Evaluated rates across multiple lenders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dirty="0">
                          <a:effectLst/>
                          <a:latin typeface="+mj-lt"/>
                        </a:rPr>
                        <a:t>Submitted multiple applications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Willing to refinance again in the future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4702127"/>
                  </a:ext>
                </a:extLst>
              </a:tr>
              <a:tr h="458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+mj-lt"/>
                        </a:rPr>
                        <a:t>Media use</a:t>
                      </a:r>
                      <a:r>
                        <a:rPr lang="en-AU" sz="1400" b="1" baseline="0" dirty="0">
                          <a:effectLst/>
                          <a:latin typeface="+mj-lt"/>
                        </a:rPr>
                        <a:t> in refinancing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  0.030**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(2.32)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   0.148***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(9.92)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   0.073***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(6.58)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   0.042***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(3.42)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1834715"/>
                  </a:ext>
                </a:extLst>
              </a:tr>
              <a:tr h="458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Controls for borrower</a:t>
                      </a:r>
                      <a:r>
                        <a:rPr lang="en-AU" sz="1400" baseline="0" dirty="0">
                          <a:effectLst/>
                          <a:latin typeface="+mj-lt"/>
                        </a:rPr>
                        <a:t> demographics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Age, gender, minority race status,</a:t>
                      </a:r>
                      <a:r>
                        <a:rPr lang="en-US" sz="14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financial literacy,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en-US" sz="14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aversion, number of borrowers per loan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5446977"/>
                  </a:ext>
                </a:extLst>
              </a:tr>
              <a:tr h="45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Controls for property and mortgage type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metropolitan vs. rural location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maturity, interest rate spread 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2487102"/>
                  </a:ext>
                </a:extLst>
              </a:tr>
              <a:tr h="229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Controls for loan</a:t>
                      </a:r>
                      <a:r>
                        <a:rPr lang="en-AU" sz="1400" baseline="0" dirty="0">
                          <a:effectLst/>
                          <a:latin typeface="+mj-lt"/>
                        </a:rPr>
                        <a:t> risk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Loan-to-value ratio, credit score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3547954"/>
                  </a:ext>
                </a:extLst>
              </a:tr>
              <a:tr h="1145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Income category</a:t>
                      </a:r>
                      <a:r>
                        <a:rPr lang="en-US" sz="14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FE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Education level FE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Loan type FE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Loan</a:t>
                      </a:r>
                      <a:r>
                        <a:rPr lang="en-AU" sz="14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r>
                        <a:rPr lang="en-AU" sz="14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FE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Originat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mo. &amp; yr. FE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Yes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Yes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Yes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4972325"/>
                  </a:ext>
                </a:extLst>
              </a:tr>
              <a:tr h="229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8,315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8,315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8,315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8,315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565254"/>
                  </a:ext>
                </a:extLst>
              </a:tr>
            </a:tbl>
          </a:graphicData>
        </a:graphic>
      </p:graphicFrame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449580" y="1966029"/>
            <a:ext cx="8321040" cy="45720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419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Ø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Ø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96534</TotalTime>
  <Words>1563</Words>
  <Application>Microsoft Office PowerPoint</Application>
  <PresentationFormat>On-screen Show (4:3)</PresentationFormat>
  <Paragraphs>383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DengXian</vt:lpstr>
      <vt:lpstr>Times New Roman</vt:lpstr>
      <vt:lpstr>Wingdings</vt:lpstr>
      <vt:lpstr>Default Design</vt:lpstr>
      <vt:lpstr>PowerPoint Presentation</vt:lpstr>
      <vt:lpstr>Motivation</vt:lpstr>
      <vt:lpstr>The Role of Financial TV</vt:lpstr>
      <vt:lpstr>Staggered Fin Channel Entry into zip codes </vt:lpstr>
      <vt:lpstr>Channel Position as a Driver of Viewership</vt:lpstr>
      <vt:lpstr>Main Findings</vt:lpstr>
      <vt:lpstr>PowerPoint Presentation</vt:lpstr>
      <vt:lpstr>Where do refinancing borrowers get info?</vt:lpstr>
      <vt:lpstr>Use of Media and Approach to Refinancing</vt:lpstr>
      <vt:lpstr>PowerPoint Presentation</vt:lpstr>
      <vt:lpstr>Selection: The Drivers of Fox Business Entry</vt:lpstr>
      <vt:lpstr>FBN Entry and Refinancing</vt:lpstr>
      <vt:lpstr>FBN Entry and Refinancing</vt:lpstr>
      <vt:lpstr>FBN Entry and Refinancing</vt:lpstr>
      <vt:lpstr>Economic Channels: Household Activity</vt:lpstr>
      <vt:lpstr>Economic Channels: Household Activity</vt:lpstr>
      <vt:lpstr>Economic Channels: Household Activity</vt:lpstr>
      <vt:lpstr>Time to Refinance, Given Same Incentives</vt:lpstr>
      <vt:lpstr>Summary of Cross-Sectional Evidence</vt:lpstr>
      <vt:lpstr>PowerPoint Presentation</vt:lpstr>
      <vt:lpstr>Effect from the Channel Lineup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 Contribution</dc:title>
  <dc:creator>User</dc:creator>
  <cp:lastModifiedBy>Denis Sosyura</cp:lastModifiedBy>
  <cp:revision>3534</cp:revision>
  <cp:lastPrinted>2014-04-29T18:44:56Z</cp:lastPrinted>
  <dcterms:created xsi:type="dcterms:W3CDTF">2005-10-11T14:59:54Z</dcterms:created>
  <dcterms:modified xsi:type="dcterms:W3CDTF">2021-07-17T12:26:30Z</dcterms:modified>
</cp:coreProperties>
</file>